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30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8" r:id="rId2"/>
    <p:sldId id="269" r:id="rId3"/>
    <p:sldId id="280" r:id="rId4"/>
    <p:sldId id="257" r:id="rId5"/>
    <p:sldId id="258" r:id="rId6"/>
    <p:sldId id="285" r:id="rId7"/>
    <p:sldId id="274" r:id="rId8"/>
    <p:sldId id="276" r:id="rId9"/>
    <p:sldId id="275" r:id="rId10"/>
    <p:sldId id="277" r:id="rId11"/>
    <p:sldId id="278" r:id="rId12"/>
    <p:sldId id="259" r:id="rId13"/>
    <p:sldId id="260" r:id="rId14"/>
    <p:sldId id="286" r:id="rId15"/>
    <p:sldId id="263" r:id="rId16"/>
    <p:sldId id="262" r:id="rId17"/>
    <p:sldId id="279" r:id="rId18"/>
    <p:sldId id="289" r:id="rId19"/>
    <p:sldId id="273" r:id="rId20"/>
    <p:sldId id="281" r:id="rId21"/>
    <p:sldId id="282" r:id="rId22"/>
    <p:sldId id="284" r:id="rId23"/>
    <p:sldId id="283" r:id="rId24"/>
    <p:sldId id="272" r:id="rId25"/>
    <p:sldId id="287" r:id="rId26"/>
    <p:sldId id="264" r:id="rId27"/>
    <p:sldId id="265" r:id="rId28"/>
    <p:sldId id="266" r:id="rId29"/>
    <p:sldId id="267" r:id="rId30"/>
    <p:sldId id="27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4660"/>
  </p:normalViewPr>
  <p:slideViewPr>
    <p:cSldViewPr snapToGrid="0">
      <p:cViewPr varScale="1">
        <p:scale>
          <a:sx n="50" d="100"/>
          <a:sy n="50" d="100"/>
        </p:scale>
        <p:origin x="7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6A0F3-78FA-4D78-BE77-F3026A56158E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661D3-80F5-4EC8-BDE2-D0A3C3C4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84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5B0E2-4EFE-4902-9136-815054C828CF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ABFF5-2FFD-482C-ABB6-EEED67976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7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ABFF5-2FFD-482C-ABB6-EEED67976A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7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9157" y="6356350"/>
            <a:ext cx="2743200" cy="365125"/>
          </a:xfrm>
        </p:spPr>
        <p:txBody>
          <a:bodyPr/>
          <a:lstStyle/>
          <a:p>
            <a:fld id="{D62C0B5E-22B3-4B39-A385-A8CD6195E159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614" y="6356351"/>
            <a:ext cx="399835" cy="352674"/>
          </a:xfrm>
        </p:spPr>
        <p:txBody>
          <a:bodyPr/>
          <a:lstStyle/>
          <a:p>
            <a:fld id="{7785F28D-BF60-4170-AE85-9B8F422F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30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D5C4-204F-421B-B615-C523D8413AC9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90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E003-AF3B-4BEE-94AB-28E73069AB4A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92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9157" y="6315254"/>
            <a:ext cx="2743200" cy="365125"/>
          </a:xfrm>
        </p:spPr>
        <p:txBody>
          <a:bodyPr/>
          <a:lstStyle/>
          <a:p>
            <a:fld id="{8E519068-30AB-4416-8D14-AB7C574887E2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046" y="6376899"/>
            <a:ext cx="369015" cy="373222"/>
          </a:xfrm>
        </p:spPr>
        <p:txBody>
          <a:bodyPr/>
          <a:lstStyle/>
          <a:p>
            <a:fld id="{7785F28D-BF60-4170-AE85-9B8F422F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7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000D-5F2A-414E-AE21-A02DB1D3E9B2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89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23269" y="6356350"/>
            <a:ext cx="2743200" cy="365125"/>
          </a:xfrm>
        </p:spPr>
        <p:txBody>
          <a:bodyPr/>
          <a:lstStyle/>
          <a:p>
            <a:fld id="{FA64F14E-1743-4265-956B-388BE874CBB5}" type="datetime1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2920" y="6335803"/>
            <a:ext cx="379287" cy="342400"/>
          </a:xfrm>
        </p:spPr>
        <p:txBody>
          <a:bodyPr/>
          <a:lstStyle/>
          <a:p>
            <a:fld id="{7785F28D-BF60-4170-AE85-9B8F422F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2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632E8-2757-4B71-97C0-B8F9D71E2043}" type="datetime1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8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B4B4-7BC4-4C45-807E-BB5AD3BFB640}" type="datetime1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3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16A1-CCB4-48AC-B061-E40C8B0A9E10}" type="datetime1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96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CFCB6-7119-431A-80BE-19AFC232C0DF}" type="datetime1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4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FC72-6232-4471-BA9C-B6C92C6F9EAC}" type="datetime1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2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6F546-38B1-4015-9050-C803C0A0695C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5F28D-BF60-4170-AE85-9B8F422F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6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4523" y="693730"/>
            <a:ext cx="9894627" cy="144243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a-IR" sz="4400" dirty="0">
                <a:cs typeface="B Yagut" panose="00000400000000000000" pitchFamily="2" charset="-78"/>
              </a:rPr>
              <a:t>مراقبتهای ادغام یافته سلامت نوجوانان ومدارس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2320" y="3228369"/>
            <a:ext cx="8064691" cy="1841679"/>
          </a:xfrm>
        </p:spPr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ارگونومی در سلامت </a:t>
            </a:r>
            <a:r>
              <a:rPr lang="fa-IR" sz="4000" dirty="0">
                <a:cs typeface="B Yagut" panose="00000400000000000000" pitchFamily="2" charset="-78"/>
              </a:rPr>
              <a:t>دانش </a:t>
            </a:r>
            <a:r>
              <a:rPr lang="fa-IR" sz="4000" dirty="0" smtClean="0">
                <a:cs typeface="B Yagut" panose="00000400000000000000" pitchFamily="2" charset="-78"/>
              </a:rPr>
              <a:t>آموزان</a:t>
            </a:r>
            <a:r>
              <a:rPr lang="fa-IR" sz="4000" b="1" dirty="0" smtClean="0">
                <a:cs typeface="B Yagut" panose="00000400000000000000" pitchFamily="2" charset="-78"/>
              </a:rPr>
              <a:t> </a:t>
            </a:r>
            <a:endParaRPr lang="fa-IR" sz="4000" dirty="0" smtClean="0">
              <a:cs typeface="B Yagut" panose="00000400000000000000" pitchFamily="2" charset="-78"/>
            </a:endParaRPr>
          </a:p>
          <a:p>
            <a:pPr>
              <a:lnSpc>
                <a:spcPct val="200000"/>
              </a:lnSpc>
            </a:pPr>
            <a:r>
              <a:rPr lang="fa-IR" sz="3200" dirty="0" smtClean="0">
                <a:cs typeface="B Yagut" panose="00000400000000000000" pitchFamily="2" charset="-78"/>
              </a:rPr>
              <a:t>ادامه مبحث محیط و ایمنی</a:t>
            </a:r>
            <a:endParaRPr lang="en-US" sz="1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smtClean="0">
                <a:solidFill>
                  <a:schemeClr val="tx1"/>
                </a:solidFill>
                <a:cs typeface="B Tir" panose="00000400000000000000" pitchFamily="2" charset="-78"/>
              </a:rPr>
              <a:t>1</a:t>
            </a:fld>
            <a:endParaRPr lang="en-US" dirty="0">
              <a:solidFill>
                <a:schemeClr val="tx1"/>
              </a:solidFill>
              <a:cs typeface="B Tir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2"/>
    </mc:Choice>
    <mc:Fallback xmlns="">
      <p:transition spd="slow" advTm="18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104" y="-682387"/>
            <a:ext cx="4722125" cy="383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97692"/>
            <a:ext cx="10515600" cy="1116960"/>
          </a:xfrm>
        </p:spPr>
        <p:txBody>
          <a:bodyPr>
            <a:normAutofit fontScale="90000"/>
          </a:bodyPr>
          <a:lstStyle/>
          <a:p>
            <a:pPr algn="ctr" rtl="1"/>
            <a:r>
              <a:rPr lang="en-US" dirty="0">
                <a:cs typeface="B Yagut" panose="00000400000000000000" pitchFamily="2" charset="-78"/>
              </a:rPr>
              <a:t/>
            </a:r>
            <a:br>
              <a:rPr lang="en-US" dirty="0">
                <a:cs typeface="B Yagut" panose="00000400000000000000" pitchFamily="2" charset="-78"/>
              </a:rPr>
            </a:br>
            <a:r>
              <a:rPr lang="fa-IR" dirty="0" smtClean="0">
                <a:cs typeface="B Yagut" panose="00000400000000000000" pitchFamily="2" charset="-78"/>
              </a:rPr>
              <a:t>میز و نیمکت استاندارد</a:t>
            </a:r>
            <a:r>
              <a:rPr lang="fa-IR" dirty="0">
                <a:cs typeface="B Yagut" panose="00000400000000000000" pitchFamily="2" charset="-78"/>
              </a:rPr>
              <a:t/>
            </a:r>
            <a:br>
              <a:rPr lang="fa-IR" dirty="0">
                <a:cs typeface="B Yagut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39" y="1419366"/>
            <a:ext cx="11122924" cy="5222734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داشتن </a:t>
            </a:r>
            <a:r>
              <a:rPr lang="fa-IR" dirty="0">
                <a:cs typeface="B Yagut" panose="00000400000000000000" pitchFamily="2" charset="-78"/>
              </a:rPr>
              <a:t>جنس مناسب </a:t>
            </a:r>
            <a:r>
              <a:rPr lang="fa-IR" dirty="0" smtClean="0">
                <a:cs typeface="B Yagut" panose="00000400000000000000" pitchFamily="2" charset="-78"/>
              </a:rPr>
              <a:t>و بدون شکستگی وفاقد قسمت های تیز و برنده </a:t>
            </a:r>
          </a:p>
          <a:p>
            <a:pPr algn="just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دارای پشتی باشد تا </a:t>
            </a:r>
            <a:r>
              <a:rPr lang="fa-IR" dirty="0">
                <a:cs typeface="B Yagut" panose="00000400000000000000" pitchFamily="2" charset="-78"/>
              </a:rPr>
              <a:t>تنه </a:t>
            </a:r>
            <a:r>
              <a:rPr lang="fa-IR" dirty="0" smtClean="0">
                <a:cs typeface="B Yagut" panose="00000400000000000000" pitchFamily="2" charset="-78"/>
              </a:rPr>
              <a:t>با </a:t>
            </a:r>
            <a:r>
              <a:rPr lang="fa-IR" dirty="0">
                <a:cs typeface="B Yagut" panose="00000400000000000000" pitchFamily="2" charset="-78"/>
              </a:rPr>
              <a:t>پشتي </a:t>
            </a:r>
            <a:r>
              <a:rPr lang="fa-IR" dirty="0" smtClean="0">
                <a:cs typeface="B Yagut" panose="00000400000000000000" pitchFamily="2" charset="-78"/>
              </a:rPr>
              <a:t>مماس باشد و گودي </a:t>
            </a:r>
            <a:r>
              <a:rPr lang="fa-IR" dirty="0">
                <a:cs typeface="B Yagut" panose="00000400000000000000" pitchFamily="2" charset="-78"/>
              </a:rPr>
              <a:t>کمر </a:t>
            </a:r>
            <a:r>
              <a:rPr lang="fa-IR" dirty="0" smtClean="0">
                <a:cs typeface="B Yagut" panose="00000400000000000000" pitchFamily="2" charset="-78"/>
              </a:rPr>
              <a:t>محافظت شود. </a:t>
            </a:r>
            <a:endParaRPr lang="fa-IR" dirty="0"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ارتفاع نيمكت ها متناسب </a:t>
            </a:r>
            <a:r>
              <a:rPr lang="fa-IR" dirty="0">
                <a:cs typeface="B Yagut" panose="00000400000000000000" pitchFamily="2" charset="-78"/>
              </a:rPr>
              <a:t>با متوسط قد دانش </a:t>
            </a:r>
            <a:r>
              <a:rPr lang="fa-IR" dirty="0" smtClean="0">
                <a:cs typeface="B Yagut" panose="00000400000000000000" pitchFamily="2" charset="-78"/>
              </a:rPr>
              <a:t>آموزان = وقتي مي </a:t>
            </a:r>
            <a:r>
              <a:rPr lang="fa-IR" dirty="0">
                <a:cs typeface="B Yagut" panose="00000400000000000000" pitchFamily="2" charset="-78"/>
              </a:rPr>
              <a:t>نشيند بين ساق و ران </a:t>
            </a:r>
            <a:r>
              <a:rPr lang="fa-IR" dirty="0" smtClean="0">
                <a:cs typeface="B Yagut" panose="00000400000000000000" pitchFamily="2" charset="-78"/>
              </a:rPr>
              <a:t>زاويه </a:t>
            </a:r>
            <a:r>
              <a:rPr lang="fa-IR" dirty="0">
                <a:cs typeface="B Yagut" panose="00000400000000000000" pitchFamily="2" charset="-78"/>
              </a:rPr>
              <a:t>قائمه تشكيل شود و کف پا به راحتي با زمين مماس </a:t>
            </a:r>
            <a:r>
              <a:rPr lang="fa-IR" dirty="0" smtClean="0">
                <a:cs typeface="B Yagut" panose="00000400000000000000" pitchFamily="2" charset="-78"/>
              </a:rPr>
              <a:t>شود.</a:t>
            </a:r>
          </a:p>
          <a:p>
            <a:pPr algn="just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صندلي و نيمكت به شكلي باشد که دانش آموز بتواند دستهاي خود را به ميز تكيه دهد</a:t>
            </a:r>
            <a:r>
              <a:rPr lang="fa-IR" dirty="0" smtClean="0">
                <a:cs typeface="B Yagut" panose="00000400000000000000" pitchFamily="2" charset="-78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10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23"/>
    </mc:Choice>
    <mc:Fallback xmlns="">
      <p:transition spd="slow" advTm="14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1919"/>
            <a:ext cx="10515600" cy="1325563"/>
          </a:xfrm>
        </p:spPr>
        <p:txBody>
          <a:bodyPr>
            <a:normAutofit fontScale="90000"/>
          </a:bodyPr>
          <a:lstStyle/>
          <a:p>
            <a:pPr algn="ctr" rtl="1"/>
            <a:r>
              <a:rPr lang="en-US" dirty="0">
                <a:cs typeface="B Yagut" panose="00000400000000000000" pitchFamily="2" charset="-78"/>
              </a:rPr>
              <a:t/>
            </a:r>
            <a:br>
              <a:rPr lang="en-US" dirty="0">
                <a:cs typeface="B Yagut" panose="00000400000000000000" pitchFamily="2" charset="-78"/>
              </a:rPr>
            </a:br>
            <a:r>
              <a:rPr lang="fa-IR" dirty="0" smtClean="0">
                <a:cs typeface="B Yagut" panose="00000400000000000000" pitchFamily="2" charset="-78"/>
              </a:rPr>
              <a:t>نکات لازم در ارگونومی نیمکت مدرسه </a:t>
            </a:r>
            <a:r>
              <a:rPr lang="fa-IR" dirty="0">
                <a:cs typeface="B Yagut" panose="00000400000000000000" pitchFamily="2" charset="-78"/>
              </a:rPr>
              <a:t/>
            </a:r>
            <a:br>
              <a:rPr lang="fa-IR" dirty="0">
                <a:cs typeface="B Yagut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335" y="1160251"/>
            <a:ext cx="10777331" cy="4899546"/>
          </a:xfrm>
        </p:spPr>
        <p:txBody>
          <a:bodyPr>
            <a:normAutofit/>
          </a:bodyPr>
          <a:lstStyle/>
          <a:p>
            <a:pPr algn="just" rtl="1">
              <a:lnSpc>
                <a:spcPct val="160000"/>
              </a:lnSpc>
            </a:pPr>
            <a:r>
              <a:rPr lang="fa-IR" dirty="0">
                <a:cs typeface="B Yagut" panose="00000400000000000000" pitchFamily="2" charset="-78"/>
              </a:rPr>
              <a:t>سطح </a:t>
            </a:r>
            <a:r>
              <a:rPr lang="fa-IR" dirty="0" smtClean="0">
                <a:cs typeface="B Yagut" panose="00000400000000000000" pitchFamily="2" charset="-78"/>
              </a:rPr>
              <a:t>ميز نسبت </a:t>
            </a:r>
            <a:r>
              <a:rPr lang="fa-IR" dirty="0">
                <a:cs typeface="B Yagut" panose="00000400000000000000" pitchFamily="2" charset="-78"/>
              </a:rPr>
              <a:t>به سطح تراز و به سمت دانش آموز زاويه 15درجه شيب </a:t>
            </a:r>
            <a:r>
              <a:rPr lang="fa-IR" dirty="0" smtClean="0">
                <a:cs typeface="B Yagut" panose="00000400000000000000" pitchFamily="2" charset="-78"/>
              </a:rPr>
              <a:t>دار </a:t>
            </a:r>
            <a:r>
              <a:rPr lang="fa-IR" dirty="0">
                <a:cs typeface="B Yagut" panose="00000400000000000000" pitchFamily="2" charset="-78"/>
              </a:rPr>
              <a:t>باشد. </a:t>
            </a:r>
          </a:p>
          <a:p>
            <a:pPr algn="just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هنگام مطالعه نيز سر وگردن نبايد بيشتر از </a:t>
            </a:r>
            <a:r>
              <a:rPr lang="fa-IR" dirty="0">
                <a:cs typeface="B Yagut" panose="00000400000000000000" pitchFamily="2" charset="-78"/>
              </a:rPr>
              <a:t>20درجه به طرف پايين خم </a:t>
            </a:r>
            <a:r>
              <a:rPr lang="fa-IR" dirty="0" smtClean="0">
                <a:cs typeface="B Yagut" panose="00000400000000000000" pitchFamily="2" charset="-78"/>
              </a:rPr>
              <a:t>شود.</a:t>
            </a:r>
          </a:p>
          <a:p>
            <a:pPr algn="just" rtl="1">
              <a:lnSpc>
                <a:spcPct val="160000"/>
              </a:lnSpc>
            </a:pPr>
            <a:r>
              <a:rPr lang="fa-IR" dirty="0">
                <a:cs typeface="B Yagut" panose="00000400000000000000" pitchFamily="2" charset="-78"/>
              </a:rPr>
              <a:t>تقریبا با هر دو سانت </a:t>
            </a:r>
            <a:r>
              <a:rPr lang="fa-IR" dirty="0" smtClean="0">
                <a:cs typeface="B Yagut" panose="00000400000000000000" pitchFamily="2" charset="-78"/>
              </a:rPr>
              <a:t>جابه جایی </a:t>
            </a:r>
            <a:r>
              <a:rPr lang="fa-IR" dirty="0">
                <a:cs typeface="B Yagut" panose="00000400000000000000" pitchFamily="2" charset="-78"/>
              </a:rPr>
              <a:t>سر </a:t>
            </a:r>
            <a:endParaRPr lang="fa-IR" dirty="0" smtClean="0"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6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به </a:t>
            </a:r>
            <a:r>
              <a:rPr lang="fa-IR" dirty="0">
                <a:cs typeface="B Yagut" panose="00000400000000000000" pitchFamily="2" charset="-78"/>
              </a:rPr>
              <a:t>سمت جلو، 10 پوند </a:t>
            </a:r>
            <a:r>
              <a:rPr lang="fa-IR" dirty="0" smtClean="0">
                <a:cs typeface="B Yagut" panose="00000400000000000000" pitchFamily="2" charset="-78"/>
              </a:rPr>
              <a:t>به </a:t>
            </a:r>
            <a:r>
              <a:rPr lang="fa-IR" dirty="0">
                <a:cs typeface="B Yagut" panose="00000400000000000000" pitchFamily="2" charset="-78"/>
              </a:rPr>
              <a:t>ستون </a:t>
            </a:r>
            <a:r>
              <a:rPr lang="fa-IR" dirty="0" smtClean="0">
                <a:cs typeface="B Yagut" panose="00000400000000000000" pitchFamily="2" charset="-78"/>
              </a:rPr>
              <a:t>فقرات</a:t>
            </a:r>
          </a:p>
          <a:p>
            <a:pPr marL="0" indent="0" algn="just" rtl="1">
              <a:lnSpc>
                <a:spcPct val="16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اضافه می </a:t>
            </a:r>
            <a:r>
              <a:rPr lang="fa-IR" dirty="0" smtClean="0">
                <a:cs typeface="B Yagut" panose="00000400000000000000" pitchFamily="2" charset="-78"/>
              </a:rPr>
              <a:t>شود. </a:t>
            </a:r>
            <a:endParaRPr lang="fa-IR" dirty="0">
              <a:cs typeface="B Yagut" panose="00000400000000000000" pitchFamily="2" charset="-78"/>
            </a:endParaRPr>
          </a:p>
          <a:p>
            <a:pPr algn="just" rtl="1">
              <a:lnSpc>
                <a:spcPct val="160000"/>
              </a:lnSpc>
            </a:pP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642100"/>
            <a:ext cx="576470" cy="215900"/>
          </a:xfrm>
        </p:spPr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11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81" y="3152633"/>
            <a:ext cx="5866904" cy="348946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544"/>
    </mc:Choice>
    <mc:Fallback xmlns="">
      <p:transition spd="slow" advTm="176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0549"/>
            <a:ext cx="10712355" cy="104869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اهمیت کوله پشتی دانش آموزان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419" y="1264809"/>
            <a:ext cx="11041336" cy="4876683"/>
          </a:xfrm>
        </p:spPr>
        <p:txBody>
          <a:bodyPr>
            <a:normAutofit lnSpcReduction="10000"/>
          </a:bodyPr>
          <a:lstStyle/>
          <a:p>
            <a:pPr algn="just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کوله پشتی </a:t>
            </a:r>
            <a:r>
              <a:rPr lang="fa-IR" dirty="0" smtClean="0">
                <a:cs typeface="B Yagut" panose="00000400000000000000" pitchFamily="2" charset="-78"/>
              </a:rPr>
              <a:t>محبوب </a:t>
            </a:r>
            <a:r>
              <a:rPr lang="fa-IR" dirty="0">
                <a:cs typeface="B Yagut" panose="00000400000000000000" pitchFamily="2" charset="-78"/>
              </a:rPr>
              <a:t>دانش آموزان است 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بدلیل مصرف کم انرژی توصیه می </a:t>
            </a:r>
            <a:r>
              <a:rPr lang="fa-IR" dirty="0" smtClean="0">
                <a:cs typeface="B Yagut" panose="00000400000000000000" pitchFamily="2" charset="-78"/>
              </a:rPr>
              <a:t>شود.</a:t>
            </a:r>
            <a:endParaRPr lang="fa-IR" dirty="0"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dirty="0" smtClean="0">
                <a:cs typeface="B Yagut" panose="00000400000000000000" pitchFamily="2" charset="-78"/>
              </a:rPr>
              <a:t>کوله های غیر استاندارد یا نحوه استفاده نادرست آن </a:t>
            </a:r>
            <a:r>
              <a:rPr lang="fa-IR" dirty="0" smtClean="0">
                <a:cs typeface="B Yagut" panose="00000400000000000000" pitchFamily="2" charset="-78"/>
              </a:rPr>
              <a:t>(وزن، </a:t>
            </a:r>
            <a:r>
              <a:rPr lang="fa-IR" dirty="0">
                <a:cs typeface="B Yagut" panose="00000400000000000000" pitchFamily="2" charset="-78"/>
              </a:rPr>
              <a:t>نحوه و مدت زمان حمل </a:t>
            </a:r>
            <a:r>
              <a:rPr lang="fa-IR" dirty="0" smtClean="0">
                <a:cs typeface="B Yagut" panose="00000400000000000000" pitchFamily="2" charset="-78"/>
              </a:rPr>
              <a:t>کوله) موجب: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 تغییر در راستا وانحنای ستون فقرات، </a:t>
            </a:r>
            <a:r>
              <a:rPr lang="fa-IR" dirty="0">
                <a:cs typeface="B Yagut" panose="00000400000000000000" pitchFamily="2" charset="-78"/>
              </a:rPr>
              <a:t>اختلالات و دردهای اسکلتی – </a:t>
            </a:r>
            <a:r>
              <a:rPr lang="fa-IR" dirty="0" smtClean="0">
                <a:cs typeface="B Yagut" panose="00000400000000000000" pitchFamily="2" charset="-78"/>
              </a:rPr>
              <a:t>عضلانی (دردکمر </a:t>
            </a:r>
            <a:r>
              <a:rPr lang="fa-IR" dirty="0">
                <a:cs typeface="B Yagut" panose="00000400000000000000" pitchFamily="2" charset="-78"/>
              </a:rPr>
              <a:t>و </a:t>
            </a:r>
            <a:r>
              <a:rPr lang="fa-IR" dirty="0" smtClean="0">
                <a:cs typeface="B Yagut" panose="00000400000000000000" pitchFamily="2" charset="-78"/>
              </a:rPr>
              <a:t>شانه، ایجاد </a:t>
            </a:r>
            <a:r>
              <a:rPr lang="fa-IR" dirty="0">
                <a:cs typeface="B Yagut" panose="00000400000000000000" pitchFamily="2" charset="-78"/>
              </a:rPr>
              <a:t>فاصله میان مهره </a:t>
            </a:r>
            <a:r>
              <a:rPr lang="fa-IR" dirty="0" smtClean="0">
                <a:cs typeface="B Yagut" panose="00000400000000000000" pitchFamily="2" charset="-78"/>
              </a:rPr>
              <a:t>ها، </a:t>
            </a:r>
            <a:r>
              <a:rPr lang="fa-IR" dirty="0">
                <a:cs typeface="B Yagut" panose="00000400000000000000" pitchFamily="2" charset="-78"/>
              </a:rPr>
              <a:t>بروزتغییرات </a:t>
            </a:r>
            <a:r>
              <a:rPr lang="fa-IR" dirty="0" smtClean="0">
                <a:cs typeface="B Yagut" panose="00000400000000000000" pitchFamily="2" charset="-78"/>
              </a:rPr>
              <a:t>قلبی– عروقی، تنفسی </a:t>
            </a:r>
            <a:r>
              <a:rPr lang="fa-IR" dirty="0">
                <a:cs typeface="B Yagut" panose="00000400000000000000" pitchFamily="2" charset="-78"/>
              </a:rPr>
              <a:t>و تغییرات الگوی راه </a:t>
            </a:r>
            <a:r>
              <a:rPr lang="fa-IR" dirty="0" smtClean="0">
                <a:cs typeface="B Yagut" panose="00000400000000000000" pitchFamily="2" charset="-78"/>
              </a:rPr>
              <a:t>رفتن) </a:t>
            </a:r>
          </a:p>
          <a:p>
            <a:pPr algn="just" rtl="1">
              <a:lnSpc>
                <a:spcPct val="150000"/>
              </a:lnSpc>
            </a:pPr>
            <a:endParaRPr lang="fa-IR" sz="900" dirty="0" smtClean="0">
              <a:cs typeface="B Yagut" panose="00000400000000000000" pitchFamily="2" charset="-7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743" y="6405789"/>
            <a:ext cx="367514" cy="365125"/>
          </a:xfrm>
        </p:spPr>
        <p:txBody>
          <a:bodyPr/>
          <a:lstStyle/>
          <a:p>
            <a:pPr algn="l" rtl="1"/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pPr algn="l" rtl="1"/>
              <a:t>12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11"/>
    </mc:Choice>
    <mc:Fallback xmlns="">
      <p:transition spd="slow" advTm="84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535"/>
            <a:ext cx="10515600" cy="111911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پیشگیری ازاختلالات مرتبط با کوله پشتی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67" y="1214650"/>
            <a:ext cx="11320423" cy="530897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 rtl="1">
              <a:lnSpc>
                <a:spcPct val="170000"/>
              </a:lnSpc>
            </a:pPr>
            <a:r>
              <a:rPr lang="fa-IR" sz="3000" dirty="0" smtClean="0">
                <a:cs typeface="B Yagut" panose="00000400000000000000" pitchFamily="2" charset="-78"/>
              </a:rPr>
              <a:t>وزن کوله حداکثر ده درصد وزن بدن باشد، مثلا وزن 30 کیلو، کوله حداکثر3 کیلو باشد و نبايد </a:t>
            </a:r>
            <a:r>
              <a:rPr lang="fa-IR" sz="3000" dirty="0">
                <a:cs typeface="B Yagut" panose="00000400000000000000" pitchFamily="2" charset="-78"/>
              </a:rPr>
              <a:t>از </a:t>
            </a:r>
            <a:r>
              <a:rPr lang="fa-IR" sz="3000" u="sng" dirty="0" smtClean="0">
                <a:cs typeface="B Yagut" panose="00000400000000000000" pitchFamily="2" charset="-78"/>
              </a:rPr>
              <a:t> 7 تا 8</a:t>
            </a:r>
            <a:r>
              <a:rPr lang="fa-IR" sz="3000" dirty="0" smtClean="0">
                <a:cs typeface="B Yagut" panose="00000400000000000000" pitchFamily="2" charset="-78"/>
              </a:rPr>
              <a:t>  کيلو </a:t>
            </a:r>
            <a:r>
              <a:rPr lang="fa-IR" sz="3000" dirty="0">
                <a:cs typeface="B Yagut" panose="00000400000000000000" pitchFamily="2" charset="-78"/>
              </a:rPr>
              <a:t>تجاوز کند</a:t>
            </a:r>
            <a:r>
              <a:rPr lang="fa-IR" sz="3000" dirty="0" smtClean="0">
                <a:cs typeface="B Yagut" panose="00000400000000000000" pitchFamily="2" charset="-78"/>
              </a:rPr>
              <a:t>.</a:t>
            </a:r>
          </a:p>
          <a:p>
            <a:pPr algn="just" rtl="1">
              <a:lnSpc>
                <a:spcPct val="170000"/>
              </a:lnSpc>
            </a:pPr>
            <a:r>
              <a:rPr lang="fa-IR" sz="3000" dirty="0">
                <a:cs typeface="B Yagut" panose="00000400000000000000" pitchFamily="2" charset="-78"/>
              </a:rPr>
              <a:t>اگر کوله خیلی سنگین است، بعضی از وسایلتان را </a:t>
            </a:r>
            <a:r>
              <a:rPr lang="fa-IR" sz="3000" dirty="0" smtClean="0">
                <a:cs typeface="B Yagut" panose="00000400000000000000" pitchFamily="2" charset="-78"/>
              </a:rPr>
              <a:t>با </a:t>
            </a:r>
            <a:r>
              <a:rPr lang="fa-IR" sz="3000" dirty="0">
                <a:cs typeface="B Yagut" panose="00000400000000000000" pitchFamily="2" charset="-78"/>
              </a:rPr>
              <a:t>دست جابجا کنید</a:t>
            </a:r>
            <a:r>
              <a:rPr lang="fa-IR" sz="3000" dirty="0" smtClean="0">
                <a:cs typeface="B Yagut" panose="00000400000000000000" pitchFamily="2" charset="-78"/>
              </a:rPr>
              <a:t>.</a:t>
            </a:r>
          </a:p>
          <a:p>
            <a:pPr algn="just" rtl="1">
              <a:lnSpc>
                <a:spcPct val="170000"/>
              </a:lnSpc>
            </a:pPr>
            <a:r>
              <a:rPr lang="fa-IR" sz="3000" dirty="0">
                <a:cs typeface="B Yagut" panose="00000400000000000000" pitchFamily="2" charset="-78"/>
              </a:rPr>
              <a:t>استفاده از دفاتر با جلد های کاغذی بجای کتب و دفاتر با جلد های کلفت و </a:t>
            </a:r>
            <a:r>
              <a:rPr lang="fa-IR" sz="3000" dirty="0" smtClean="0">
                <a:cs typeface="B Yagut" panose="00000400000000000000" pitchFamily="2" charset="-78"/>
              </a:rPr>
              <a:t>سنگین</a:t>
            </a:r>
          </a:p>
          <a:p>
            <a:pPr algn="just" rtl="1">
              <a:lnSpc>
                <a:spcPct val="170000"/>
              </a:lnSpc>
            </a:pPr>
            <a:r>
              <a:rPr lang="fa-IR" sz="3000" dirty="0" smtClean="0">
                <a:cs typeface="B Yagut" panose="00000400000000000000" pitchFamily="2" charset="-78"/>
              </a:rPr>
              <a:t>بازرسی کیف قبل </a:t>
            </a:r>
            <a:r>
              <a:rPr lang="fa-IR" sz="3000" dirty="0">
                <a:cs typeface="B Yagut" panose="00000400000000000000" pitchFamily="2" charset="-78"/>
              </a:rPr>
              <a:t>از خروج از </a:t>
            </a:r>
            <a:r>
              <a:rPr lang="fa-IR" sz="3000" dirty="0" smtClean="0">
                <a:cs typeface="B Yagut" panose="00000400000000000000" pitchFamily="2" charset="-78"/>
              </a:rPr>
              <a:t>منزل که آیا همه </a:t>
            </a:r>
            <a:r>
              <a:rPr lang="fa-IR" sz="3000" dirty="0">
                <a:cs typeface="B Yagut" panose="00000400000000000000" pitchFamily="2" charset="-78"/>
              </a:rPr>
              <a:t>وسایل داخل کیف </a:t>
            </a:r>
            <a:r>
              <a:rPr lang="fa-IR" sz="3000" dirty="0" smtClean="0">
                <a:cs typeface="B Yagut" panose="00000400000000000000" pitchFamily="2" charset="-78"/>
              </a:rPr>
              <a:t>را نیاز </a:t>
            </a:r>
            <a:r>
              <a:rPr lang="fa-IR" sz="3000" dirty="0">
                <a:cs typeface="B Yagut" panose="00000400000000000000" pitchFamily="2" charset="-78"/>
              </a:rPr>
              <a:t>دارید؟ </a:t>
            </a:r>
            <a:r>
              <a:rPr lang="fa-IR" sz="3000" dirty="0" smtClean="0">
                <a:cs typeface="B Yagut" panose="00000400000000000000" pitchFamily="2" charset="-78"/>
              </a:rPr>
              <a:t>وسایل </a:t>
            </a:r>
            <a:r>
              <a:rPr lang="fa-IR" sz="3000" dirty="0">
                <a:cs typeface="B Yagut" panose="00000400000000000000" pitchFamily="2" charset="-78"/>
              </a:rPr>
              <a:t>اضافی را </a:t>
            </a:r>
            <a:r>
              <a:rPr lang="fa-IR" sz="3000" dirty="0" smtClean="0">
                <a:cs typeface="B Yagut" panose="00000400000000000000" pitchFamily="2" charset="-78"/>
              </a:rPr>
              <a:t>خارج </a:t>
            </a:r>
            <a:r>
              <a:rPr lang="fa-IR" sz="3000" dirty="0">
                <a:cs typeface="B Yagut" panose="00000400000000000000" pitchFamily="2" charset="-78"/>
              </a:rPr>
              <a:t>کنید.</a:t>
            </a:r>
          </a:p>
          <a:p>
            <a:pPr algn="just" rtl="1">
              <a:lnSpc>
                <a:spcPct val="170000"/>
              </a:lnSpc>
            </a:pPr>
            <a:endParaRPr lang="fa-IR" sz="3000" dirty="0">
              <a:cs typeface="B Yagut" panose="00000400000000000000" pitchFamily="2" charset="-78"/>
            </a:endParaRPr>
          </a:p>
          <a:p>
            <a:pPr algn="just" rtl="1">
              <a:lnSpc>
                <a:spcPct val="170000"/>
              </a:lnSpc>
            </a:pPr>
            <a:endParaRPr lang="fa-IR" sz="400" dirty="0" smtClean="0">
              <a:cs typeface="B Yagut" panose="00000400000000000000" pitchFamily="2" charset="-78"/>
            </a:endParaRPr>
          </a:p>
          <a:p>
            <a:pPr algn="just" rtl="1">
              <a:lnSpc>
                <a:spcPct val="160000"/>
              </a:lnSpc>
            </a:pPr>
            <a:endParaRPr lang="fa-IR" sz="500" dirty="0" smtClean="0">
              <a:cs typeface="B Yagut" panose="00000400000000000000" pitchFamily="2" charset="-78"/>
            </a:endParaRPr>
          </a:p>
          <a:p>
            <a:pPr algn="just" rtl="1">
              <a:lnSpc>
                <a:spcPct val="160000"/>
              </a:lnSpc>
            </a:pPr>
            <a:endParaRPr lang="fa-IR" sz="3200" dirty="0" smtClean="0">
              <a:cs typeface="B Yagut" panose="00000400000000000000" pitchFamily="2" charset="-78"/>
            </a:endParaRPr>
          </a:p>
          <a:p>
            <a:pPr algn="r" rtl="1"/>
            <a:endParaRPr lang="fa-IR" sz="3200" dirty="0" smtClean="0">
              <a:cs typeface="B Yagut" panose="00000400000000000000" pitchFamily="2" charset="-78"/>
            </a:endParaRPr>
          </a:p>
          <a:p>
            <a:pPr algn="r" rtl="1"/>
            <a:endParaRPr lang="fa-IR" sz="3200" dirty="0" smtClean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13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869" y="6258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2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49"/>
    </mc:Choice>
    <mc:Fallback xmlns="">
      <p:transition spd="slow" advTm="164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82" y="2519500"/>
            <a:ext cx="5296538" cy="433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848" y="1"/>
            <a:ext cx="10515600" cy="10645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ادامه -پیشگیری ازاختلالات مرتبط با کوله پشتی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475" y="1231060"/>
            <a:ext cx="11373134" cy="5158854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در چیدمان کوله، اشیاء سنگین تر در قسمت عقب (نزدیک به پشت)، اشیاء با وزن متوسط در قسمت میانی و اشیاء سبک در جلوی کوله قرار بگیرند.</a:t>
            </a:r>
          </a:p>
          <a:p>
            <a:pPr algn="r" rtl="1"/>
            <a:endParaRPr lang="fa-IR" sz="3200" dirty="0" smtClean="0">
              <a:cs typeface="B Yagut" panose="00000400000000000000" pitchFamily="2" charset="-78"/>
            </a:endParaRPr>
          </a:p>
          <a:p>
            <a:pPr algn="r" rtl="1"/>
            <a:endParaRPr lang="fa-IR" sz="32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هم از سمت راست و هم از چپ </a:t>
            </a:r>
            <a:r>
              <a:rPr lang="fa-IR" dirty="0" smtClean="0">
                <a:cs typeface="B Yagut" panose="00000400000000000000" pitchFamily="2" charset="-78"/>
              </a:rPr>
              <a:t>مساوی </a:t>
            </a:r>
            <a:r>
              <a:rPr lang="fa-IR" dirty="0">
                <a:cs typeface="B Yagut" panose="00000400000000000000" pitchFamily="2" charset="-78"/>
              </a:rPr>
              <a:t>استفاده </a:t>
            </a:r>
            <a:r>
              <a:rPr lang="fa-IR" dirty="0" smtClean="0">
                <a:cs typeface="B Yagut" panose="00000400000000000000" pitchFamily="2" charset="-78"/>
              </a:rPr>
              <a:t>کنید</a:t>
            </a: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تا فشار به هیچ سمتی از شانه و کمرتان وارد نشود .</a:t>
            </a:r>
          </a:p>
          <a:p>
            <a:pPr algn="r" rt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0114" y="6389914"/>
            <a:ext cx="413657" cy="272144"/>
          </a:xfrm>
        </p:spPr>
        <p:txBody>
          <a:bodyPr/>
          <a:lstStyle/>
          <a:p>
            <a:pPr algn="l" rtl="1"/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pPr algn="l" rtl="1"/>
              <a:t>14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02"/>
    </mc:Choice>
    <mc:Fallback xmlns="">
      <p:transition spd="slow" advTm="91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848" y="1"/>
            <a:ext cx="10515600" cy="10645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ادامه -پیشگیری ازاختلالات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72" y="1311965"/>
            <a:ext cx="11300346" cy="5211665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عرض </a:t>
            </a:r>
            <a:r>
              <a:rPr lang="fa-IR" dirty="0">
                <a:cs typeface="B Yagut" panose="00000400000000000000" pitchFamily="2" charset="-78"/>
              </a:rPr>
              <a:t>بندهاي کوله نبايد از  5 سانت کمتر </a:t>
            </a:r>
            <a:r>
              <a:rPr lang="fa-IR" dirty="0" smtClean="0">
                <a:cs typeface="B Yagut" panose="00000400000000000000" pitchFamily="2" charset="-78"/>
              </a:rPr>
              <a:t>باشد.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استفاده </a:t>
            </a:r>
            <a:r>
              <a:rPr lang="fa-IR" dirty="0">
                <a:cs typeface="B Yagut" panose="00000400000000000000" pitchFamily="2" charset="-78"/>
              </a:rPr>
              <a:t>تک بندی یا بند نازک، سبب افزایش فشار به شانه و ستون مهره ها </a:t>
            </a:r>
            <a:r>
              <a:rPr lang="fa-IR" dirty="0" smtClean="0">
                <a:cs typeface="B Yagut" panose="00000400000000000000" pitchFamily="2" charset="-78"/>
              </a:rPr>
              <a:t>شده و باید از دو بند استفاده کرد.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بندهای شانه ای متقارن تنظیم شوند (یکی شل و یکی سفت نباشد) و در حدی تنظیم شوند که هنگام حرکت، بر پشت جابجا </a:t>
            </a:r>
            <a:r>
              <a:rPr lang="fa-IR" dirty="0" smtClean="0">
                <a:cs typeface="B Yagut" panose="00000400000000000000" pitchFamily="2" charset="-78"/>
              </a:rPr>
              <a:t>نشود. </a:t>
            </a:r>
            <a:endParaRPr lang="fa-IR" dirty="0">
              <a:cs typeface="B Yagut" panose="00000400000000000000" pitchFamily="2" charset="-78"/>
            </a:endParaRPr>
          </a:p>
          <a:p>
            <a:pPr algn="just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حتما بندهای سینه ای و کمری را ببندند تا </a:t>
            </a:r>
            <a:r>
              <a:rPr lang="fa-IR" dirty="0" smtClean="0">
                <a:cs typeface="B Yagut" panose="00000400000000000000" pitchFamily="2" charset="-78"/>
              </a:rPr>
              <a:t>کيف </a:t>
            </a:r>
            <a:r>
              <a:rPr lang="fa-IR" dirty="0">
                <a:cs typeface="B Yagut" panose="00000400000000000000" pitchFamily="2" charset="-78"/>
              </a:rPr>
              <a:t>روي باسن </a:t>
            </a:r>
            <a:r>
              <a:rPr lang="fa-IR" dirty="0" smtClean="0">
                <a:cs typeface="B Yagut" panose="00000400000000000000" pitchFamily="2" charset="-78"/>
              </a:rPr>
              <a:t>نيفتد.(آویزان </a:t>
            </a:r>
            <a:r>
              <a:rPr lang="fa-IR" dirty="0">
                <a:cs typeface="B Yagut" panose="00000400000000000000" pitchFamily="2" charset="-78"/>
              </a:rPr>
              <a:t>نباشد)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0114" y="6389914"/>
            <a:ext cx="413657" cy="272144"/>
          </a:xfrm>
        </p:spPr>
        <p:txBody>
          <a:bodyPr/>
          <a:lstStyle/>
          <a:p>
            <a:pPr algn="l" rtl="1"/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pPr algn="l" rtl="1"/>
              <a:t>15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45"/>
    </mc:Choice>
    <mc:Fallback xmlns="">
      <p:transition spd="slow" advTm="11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367" y="133114"/>
            <a:ext cx="9934433" cy="106789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ادامه- پیشگیری ازاختلالات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086" y="1400273"/>
            <a:ext cx="11211339" cy="519931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کوله </a:t>
            </a:r>
            <a:r>
              <a:rPr lang="fa-IR" dirty="0">
                <a:cs typeface="B Yagut" panose="00000400000000000000" pitchFamily="2" charset="-78"/>
              </a:rPr>
              <a:t>چرخ دار وقتی که در تمام مسیر و محیط مدرسه و خانه نیازی به حمل دستی آن نباشد استفاده شود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از </a:t>
            </a:r>
            <a:r>
              <a:rPr lang="fa-IR" dirty="0">
                <a:cs typeface="B Yagut" panose="00000400000000000000" pitchFamily="2" charset="-78"/>
              </a:rPr>
              <a:t>نوارهای شبرنگ روی کوله جهت حفظ ایمنی در هنگام </a:t>
            </a:r>
            <a:r>
              <a:rPr lang="fa-IR" dirty="0" smtClean="0">
                <a:cs typeface="B Yagut" panose="00000400000000000000" pitchFamily="2" charset="-78"/>
              </a:rPr>
              <a:t>تردد استفاده </a:t>
            </a:r>
            <a:r>
              <a:rPr lang="fa-IR" dirty="0">
                <a:cs typeface="B Yagut" panose="00000400000000000000" pitchFamily="2" charset="-78"/>
              </a:rPr>
              <a:t>شود.</a:t>
            </a:r>
          </a:p>
          <a:p>
            <a:pPr algn="just" rtl="1">
              <a:lnSpc>
                <a:spcPct val="250000"/>
              </a:lnSpc>
            </a:pPr>
            <a:r>
              <a:rPr lang="fa-IR" dirty="0" smtClean="0">
                <a:cs typeface="B Yagut" panose="00000400000000000000" pitchFamily="2" charset="-78"/>
              </a:rPr>
              <a:t>برای </a:t>
            </a:r>
            <a:r>
              <a:rPr lang="fa-IR" dirty="0">
                <a:cs typeface="B Yagut" panose="00000400000000000000" pitchFamily="2" charset="-78"/>
              </a:rPr>
              <a:t>حمل کوله ابتدا آن را روی میز قرار داده و سپس روی شانه ها قرار دهید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87424" y="6379029"/>
            <a:ext cx="567950" cy="260310"/>
          </a:xfrm>
        </p:spPr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16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83"/>
    </mc:Choice>
    <mc:Fallback xmlns="">
      <p:transition spd="slow" advTm="96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367" y="133114"/>
            <a:ext cx="9934433" cy="106789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ادامه- پیشگیری ازاختلالات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024" y="1353891"/>
            <a:ext cx="11273051" cy="519931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endParaRPr lang="fa-IR" sz="300" dirty="0" smtClean="0"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در فاصله های طولانی </a:t>
            </a:r>
            <a:r>
              <a:rPr lang="fa-IR" dirty="0" smtClean="0">
                <a:cs typeface="B Yagut" panose="00000400000000000000" pitchFamily="2" charset="-78"/>
              </a:rPr>
              <a:t>مداوم </a:t>
            </a:r>
            <a:r>
              <a:rPr lang="fa-IR" dirty="0">
                <a:cs typeface="B Yagut" panose="00000400000000000000" pitchFamily="2" charset="-78"/>
              </a:rPr>
              <a:t>کوله پشتی را حمل نکنید. </a:t>
            </a:r>
            <a:endParaRPr lang="fa-IR" dirty="0" smtClean="0">
              <a:cs typeface="B Yagut" panose="00000400000000000000" pitchFamily="2" charset="-78"/>
            </a:endParaRPr>
          </a:p>
          <a:p>
            <a:pPr algn="just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در </a:t>
            </a:r>
            <a:r>
              <a:rPr lang="fa-IR" dirty="0">
                <a:cs typeface="B Yagut" panose="00000400000000000000" pitchFamily="2" charset="-78"/>
              </a:rPr>
              <a:t>صورت احساس خستگی کوله پشتی را در آوردید، تعدادی از نرمش </a:t>
            </a:r>
            <a:r>
              <a:rPr lang="fa-IR" dirty="0" smtClean="0">
                <a:cs typeface="B Yagut" panose="00000400000000000000" pitchFamily="2" charset="-78"/>
              </a:rPr>
              <a:t>های استاندارد را </a:t>
            </a:r>
            <a:r>
              <a:rPr lang="fa-IR" dirty="0">
                <a:cs typeface="B Yagut" panose="00000400000000000000" pitchFamily="2" charset="-78"/>
              </a:rPr>
              <a:t>انجام </a:t>
            </a:r>
            <a:r>
              <a:rPr lang="fa-IR" dirty="0" smtClean="0">
                <a:cs typeface="B Yagut" panose="00000400000000000000" pitchFamily="2" charset="-78"/>
              </a:rPr>
              <a:t>دهید.</a:t>
            </a:r>
            <a:endParaRPr lang="fa-IR" dirty="0"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در </a:t>
            </a:r>
            <a:r>
              <a:rPr lang="fa-IR" dirty="0">
                <a:cs typeface="B Yagut" panose="00000400000000000000" pitchFamily="2" charset="-78"/>
              </a:rPr>
              <a:t>صورت احساس درد در شانه، گردن، کتف و...، احساس سوزش و خارش و گزگز بازو و قرمزی روی شانه حتما به والدین و </a:t>
            </a:r>
            <a:r>
              <a:rPr lang="fa-IR" dirty="0" smtClean="0">
                <a:cs typeface="B Yagut" panose="00000400000000000000" pitchFamily="2" charset="-78"/>
              </a:rPr>
              <a:t>مربی بهداشت </a:t>
            </a:r>
            <a:r>
              <a:rPr lang="fa-IR" dirty="0">
                <a:cs typeface="B Yagut" panose="00000400000000000000" pitchFamily="2" charset="-78"/>
              </a:rPr>
              <a:t>مدرسه اطلاع دهید.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326571" y="6379029"/>
            <a:ext cx="492295" cy="348344"/>
          </a:xfrm>
        </p:spPr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17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02"/>
    </mc:Choice>
    <mc:Fallback xmlns="">
      <p:transition spd="slow" advTm="95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58708"/>
          </a:xfrm>
        </p:spPr>
        <p:txBody>
          <a:bodyPr/>
          <a:lstStyle/>
          <a:p>
            <a:pPr algn="ctr"/>
            <a:r>
              <a:rPr lang="fa-IR" dirty="0">
                <a:cs typeface="B Yagut" panose="00000400000000000000" pitchFamily="2" charset="-78"/>
              </a:rPr>
              <a:t>هنگام خرید کوله پشتی دقت کنید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239" y="1077059"/>
            <a:ext cx="10515600" cy="4351338"/>
          </a:xfrm>
        </p:spPr>
        <p:txBody>
          <a:bodyPr/>
          <a:lstStyle/>
          <a:p>
            <a:pPr algn="r" rtl="1">
              <a:lnSpc>
                <a:spcPct val="160000"/>
              </a:lnSpc>
            </a:pPr>
            <a:r>
              <a:rPr lang="fa-IR" dirty="0">
                <a:cs typeface="B Yagut" panose="00000400000000000000" pitchFamily="2" charset="-78"/>
              </a:rPr>
              <a:t>کوله پشتی را انتخاب کنید که سبک تر است.</a:t>
            </a:r>
          </a:p>
          <a:p>
            <a:pPr algn="r" rtl="1">
              <a:lnSpc>
                <a:spcPct val="160000"/>
              </a:lnSpc>
            </a:pPr>
            <a:r>
              <a:rPr lang="fa-IR" dirty="0">
                <a:cs typeface="B Yagut" panose="00000400000000000000" pitchFamily="2" charset="-78"/>
              </a:rPr>
              <a:t>بندهای شانه ای پهن با قابلیت تنظیم و بند سینه ای و کمری داشته باشد.</a:t>
            </a:r>
          </a:p>
          <a:p>
            <a:pPr algn="r" rtl="1">
              <a:lnSpc>
                <a:spcPct val="160000"/>
              </a:lnSpc>
            </a:pPr>
            <a:r>
              <a:rPr lang="fa-IR" dirty="0">
                <a:cs typeface="B Yagut" panose="00000400000000000000" pitchFamily="2" charset="-78"/>
              </a:rPr>
              <a:t>در قسمت های مختلف آن (پشت و بندها) از اسفنج استفاده شده باشد.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دارای قسمت های مختلف برای وسایل باشد.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دارای نوارهای شبرنگ (به رنگ سبز) باشد.</a:t>
            </a:r>
          </a:p>
          <a:p>
            <a:pPr algn="r" rtl="1">
              <a:lnSpc>
                <a:spcPct val="150000"/>
              </a:lnSpc>
            </a:pPr>
            <a:endParaRPr lang="fa-IR" dirty="0">
              <a:cs typeface="B Yagut" panose="00000400000000000000" pitchFamily="2" charset="-78"/>
            </a:endParaRP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3890915"/>
            <a:ext cx="5566012" cy="285920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3010" y="5957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2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ابتدایی_Page_1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4164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smtClean="0"/>
              <a:t>19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2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22"/>
    </mc:Choice>
    <mc:Fallback xmlns="">
      <p:transition spd="slow" advTm="69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751" y="201540"/>
            <a:ext cx="10253329" cy="150443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مشخصات سند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909482" y="1897039"/>
            <a:ext cx="5431440" cy="4824436"/>
          </a:xfrm>
        </p:spPr>
        <p:txBody>
          <a:bodyPr>
            <a:normAutofit fontScale="70000" lnSpcReduction="20000"/>
          </a:bodyPr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sz="2600" dirty="0" smtClean="0">
                <a:cs typeface="B Yagut" panose="00000400000000000000" pitchFamily="2" charset="-78"/>
              </a:rPr>
              <a:t>حیطه درس: </a:t>
            </a:r>
            <a:r>
              <a:rPr lang="fa-IR" sz="2900" dirty="0">
                <a:cs typeface="B Yagut" panose="00000400000000000000" pitchFamily="2" charset="-78"/>
              </a:rPr>
              <a:t>مراقبتهای ادغام یافته سلامت نوجوان و </a:t>
            </a:r>
            <a:r>
              <a:rPr lang="fa-IR" sz="2900" dirty="0" smtClean="0">
                <a:cs typeface="B Yagut" panose="00000400000000000000" pitchFamily="2" charset="-78"/>
              </a:rPr>
              <a:t>مدارس</a:t>
            </a:r>
            <a:endParaRPr lang="fa-IR" sz="2300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sz="2300" dirty="0" smtClean="0">
                <a:cs typeface="B Yagut" panose="00000400000000000000" pitchFamily="2" charset="-78"/>
              </a:rPr>
              <a:t>تاریخ آخرین بازنگری: </a:t>
            </a:r>
            <a:r>
              <a:rPr lang="fa-IR" sz="2400" dirty="0">
                <a:cs typeface="B Yagut" panose="00000400000000000000" pitchFamily="2" charset="-78"/>
              </a:rPr>
              <a:t>1399/7/1</a:t>
            </a:r>
            <a:endParaRPr lang="fa-IR" sz="2300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sz="2300" dirty="0" smtClean="0">
                <a:cs typeface="B Yagut" panose="00000400000000000000" pitchFamily="2" charset="-78"/>
              </a:rPr>
              <a:t>نوبت تهیه : 1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en-US" sz="2300" dirty="0" smtClean="0">
                <a:cs typeface="B Yagut" panose="00000400000000000000" pitchFamily="2" charset="-78"/>
              </a:rPr>
              <a:t> </a:t>
            </a:r>
            <a:r>
              <a:rPr lang="fa-IR" sz="2300" dirty="0" smtClean="0">
                <a:cs typeface="B Yagut" panose="00000400000000000000" pitchFamily="2" charset="-78"/>
              </a:rPr>
              <a:t>نام </a:t>
            </a:r>
            <a:r>
              <a:rPr lang="fa-IR" sz="2300" dirty="0">
                <a:cs typeface="B Yagut" panose="00000400000000000000" pitchFamily="2" charset="-78"/>
              </a:rPr>
              <a:t>فایل</a:t>
            </a:r>
            <a:r>
              <a:rPr lang="fa-IR" sz="2300" dirty="0" smtClean="0">
                <a:cs typeface="B Yagut" panose="00000400000000000000" pitchFamily="2" charset="-78"/>
              </a:rPr>
              <a:t>:</a:t>
            </a:r>
            <a:r>
              <a:rPr lang="en-US" sz="2300" dirty="0" smtClean="0">
                <a:cs typeface="B Yagut" panose="00000400000000000000" pitchFamily="2" charset="-78"/>
              </a:rPr>
              <a:t>    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en-US" sz="2600" dirty="0" smtClean="0">
                <a:cs typeface="B Yagut" panose="00000400000000000000" pitchFamily="2" charset="-78"/>
              </a:rPr>
              <a:t>  </a:t>
            </a:r>
            <a:r>
              <a:rPr lang="en-US" sz="2900" dirty="0" smtClean="0">
                <a:cs typeface="B Yagut" panose="00000400000000000000" pitchFamily="2" charset="-78"/>
              </a:rPr>
              <a:t>MN-</a:t>
            </a:r>
            <a:r>
              <a:rPr lang="en-US" sz="2600" dirty="0" err="1" smtClean="0">
                <a:cs typeface="B Yagut" panose="00000400000000000000" pitchFamily="2" charset="-78"/>
              </a:rPr>
              <a:t>shakhes</a:t>
            </a:r>
            <a:r>
              <a:rPr lang="en-US" sz="2600" dirty="0" smtClean="0">
                <a:cs typeface="B Yagut" panose="00000400000000000000" pitchFamily="2" charset="-78"/>
              </a:rPr>
              <a:t>-</a:t>
            </a:r>
            <a:r>
              <a:rPr lang="en-US" sz="2600" dirty="0" err="1" smtClean="0">
                <a:cs typeface="B Yagut" panose="00000400000000000000" pitchFamily="2" charset="-78"/>
              </a:rPr>
              <a:t>tamin-salamaty-danesh</a:t>
            </a:r>
            <a:r>
              <a:rPr lang="en-US" sz="2600" dirty="0" smtClean="0">
                <a:cs typeface="B Yagut" panose="00000400000000000000" pitchFamily="2" charset="-78"/>
              </a:rPr>
              <a:t> amozan-bakhsh3- edite3 </a:t>
            </a:r>
            <a:endParaRPr lang="fa-IR" sz="2600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endParaRPr lang="fa-IR" sz="1800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sz="1800" dirty="0" smtClean="0">
                <a:cs typeface="B Yagut" panose="00000400000000000000" pitchFamily="2" charset="-78"/>
              </a:rPr>
              <a:t>    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82419" y="1897039"/>
            <a:ext cx="5306096" cy="4638273"/>
          </a:xfrm>
        </p:spPr>
        <p:txBody>
          <a:bodyPr>
            <a:normAutofit fontScale="70000" lnSpcReduction="20000"/>
          </a:bodyPr>
          <a:lstStyle/>
          <a:p>
            <a:pPr algn="r" rtl="1">
              <a:lnSpc>
                <a:spcPct val="150000"/>
              </a:lnSpc>
            </a:pPr>
            <a:r>
              <a:rPr lang="fa-IR" sz="2600" dirty="0">
                <a:cs typeface="B Yagut" panose="00000400000000000000" pitchFamily="2" charset="-78"/>
              </a:rPr>
              <a:t>مشخصات مدرس</a:t>
            </a:r>
          </a:p>
          <a:p>
            <a:pPr algn="r" rtl="1">
              <a:lnSpc>
                <a:spcPct val="150000"/>
              </a:lnSpc>
            </a:pPr>
            <a:r>
              <a:rPr lang="fa-IR" sz="2600" dirty="0">
                <a:cs typeface="B Yagut" panose="00000400000000000000" pitchFamily="2" charset="-78"/>
              </a:rPr>
              <a:t>تصویر پرسنلی </a:t>
            </a:r>
            <a:r>
              <a:rPr lang="fa-IR" sz="2600" dirty="0" smtClean="0">
                <a:cs typeface="B Yagut" panose="00000400000000000000" pitchFamily="2" charset="-78"/>
              </a:rPr>
              <a:t>مدرس:</a:t>
            </a:r>
          </a:p>
          <a:p>
            <a:pPr algn="r" rtl="1">
              <a:lnSpc>
                <a:spcPct val="150000"/>
              </a:lnSpc>
            </a:pPr>
            <a:endParaRPr lang="fa-IR" sz="23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300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70000"/>
              </a:lnSpc>
              <a:buNone/>
            </a:pPr>
            <a:r>
              <a:rPr lang="fa-IR" sz="2600" dirty="0" smtClean="0">
                <a:cs typeface="B Yagut" panose="00000400000000000000" pitchFamily="2" charset="-78"/>
              </a:rPr>
              <a:t>نام </a:t>
            </a:r>
            <a:r>
              <a:rPr lang="fa-IR" sz="2600" dirty="0">
                <a:cs typeface="B Yagut" panose="00000400000000000000" pitchFamily="2" charset="-78"/>
              </a:rPr>
              <a:t>و نام خانوادگی </a:t>
            </a:r>
            <a:r>
              <a:rPr lang="fa-IR" sz="2600" dirty="0" smtClean="0">
                <a:cs typeface="B Yagut" panose="00000400000000000000" pitchFamily="2" charset="-78"/>
              </a:rPr>
              <a:t>مدرس: </a:t>
            </a:r>
            <a:r>
              <a:rPr lang="fa-IR" sz="2600" dirty="0">
                <a:cs typeface="B Yagut" panose="00000400000000000000" pitchFamily="2" charset="-78"/>
              </a:rPr>
              <a:t>فاطمه شاکری</a:t>
            </a:r>
          </a:p>
          <a:p>
            <a:pPr marL="0" indent="0" algn="r" rtl="1">
              <a:lnSpc>
                <a:spcPct val="170000"/>
              </a:lnSpc>
              <a:buNone/>
            </a:pPr>
            <a:r>
              <a:rPr lang="fa-IR" sz="2600" dirty="0">
                <a:cs typeface="B Yagut" panose="00000400000000000000" pitchFamily="2" charset="-78"/>
              </a:rPr>
              <a:t>مدرک </a:t>
            </a:r>
            <a:r>
              <a:rPr lang="fa-IR" sz="2600" dirty="0" smtClean="0">
                <a:cs typeface="B Yagut" panose="00000400000000000000" pitchFamily="2" charset="-78"/>
              </a:rPr>
              <a:t>تحصیلی: </a:t>
            </a:r>
            <a:r>
              <a:rPr lang="fa-IR" sz="2600" dirty="0">
                <a:cs typeface="B Yagut" panose="00000400000000000000" pitchFamily="2" charset="-78"/>
              </a:rPr>
              <a:t>کارشناس بهداشت محیط و حرفه ای</a:t>
            </a:r>
          </a:p>
          <a:p>
            <a:pPr marL="0" indent="0" algn="r" rtl="1">
              <a:lnSpc>
                <a:spcPct val="170000"/>
              </a:lnSpc>
              <a:buNone/>
            </a:pPr>
            <a:r>
              <a:rPr lang="fa-IR" sz="2600" dirty="0">
                <a:cs typeface="B Yagut" panose="00000400000000000000" pitchFamily="2" charset="-78"/>
              </a:rPr>
              <a:t>موقیت </a:t>
            </a:r>
            <a:r>
              <a:rPr lang="fa-IR" sz="2600" dirty="0" smtClean="0">
                <a:cs typeface="B Yagut" panose="00000400000000000000" pitchFamily="2" charset="-78"/>
              </a:rPr>
              <a:t>شغلی: </a:t>
            </a:r>
            <a:r>
              <a:rPr lang="fa-IR" sz="2600" dirty="0">
                <a:cs typeface="B Yagut" panose="00000400000000000000" pitchFamily="2" charset="-78"/>
              </a:rPr>
              <a:t>مربی مرکز آموزش بهورزی شهرستان ابهر </a:t>
            </a:r>
          </a:p>
          <a:p>
            <a:pPr marL="0" indent="0" algn="r" rtl="1">
              <a:lnSpc>
                <a:spcPct val="170000"/>
              </a:lnSpc>
              <a:buNone/>
            </a:pPr>
            <a:r>
              <a:rPr lang="fa-IR" sz="2600" dirty="0">
                <a:cs typeface="B Yagut" panose="00000400000000000000" pitchFamily="2" charset="-78"/>
              </a:rPr>
              <a:t>دانشگاه علوم پزشکی و خدمات بهداشتی درمانی زنجان</a:t>
            </a:r>
          </a:p>
          <a:p>
            <a:pPr algn="r" rt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64" y="1705970"/>
            <a:ext cx="1702703" cy="163773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2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4"/>
    </mc:Choice>
    <mc:Fallback xmlns="">
      <p:transition spd="slow" advTm="7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432" y="2292824"/>
            <a:ext cx="5227092" cy="4349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534"/>
            <a:ext cx="10515600" cy="955344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ستون فقرات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130" y="573206"/>
            <a:ext cx="11054686" cy="6068893"/>
          </a:xfrm>
        </p:spPr>
        <p:txBody>
          <a:bodyPr>
            <a:normAutofit fontScale="92500" lnSpcReduction="10000"/>
          </a:bodyPr>
          <a:lstStyle/>
          <a:p>
            <a:pPr algn="just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دارای33مهره و 4خميدگي، </a:t>
            </a:r>
          </a:p>
          <a:p>
            <a:pPr algn="just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يك </a:t>
            </a:r>
            <a:r>
              <a:rPr lang="fa-IR" dirty="0">
                <a:cs typeface="B Yagut" panose="00000400000000000000" pitchFamily="2" charset="-78"/>
              </a:rPr>
              <a:t>خميدگي به طرف جلو </a:t>
            </a:r>
            <a:r>
              <a:rPr lang="fa-IR" dirty="0" smtClean="0">
                <a:cs typeface="B Yagut" panose="00000400000000000000" pitchFamily="2" charset="-78"/>
              </a:rPr>
              <a:t>در ناحيه </a:t>
            </a:r>
            <a:r>
              <a:rPr lang="fa-IR" dirty="0">
                <a:cs typeface="B Yagut" panose="00000400000000000000" pitchFamily="2" charset="-78"/>
              </a:rPr>
              <a:t>گردن ،يك خميدگي به طرف عقب در ناحيه پشت ،يك خميدگي به طرف جلو در ناحيه کمر و يك خميدگي به طرف </a:t>
            </a:r>
            <a:r>
              <a:rPr lang="fa-IR" dirty="0" smtClean="0">
                <a:cs typeface="B Yagut" panose="00000400000000000000" pitchFamily="2" charset="-78"/>
              </a:rPr>
              <a:t>عقب در </a:t>
            </a:r>
            <a:r>
              <a:rPr lang="fa-IR" dirty="0">
                <a:cs typeface="B Yagut" panose="00000400000000000000" pitchFamily="2" charset="-78"/>
              </a:rPr>
              <a:t>تاحيه </a:t>
            </a:r>
            <a:r>
              <a:rPr lang="fa-IR" dirty="0" smtClean="0">
                <a:cs typeface="B Yagut" panose="00000400000000000000" pitchFamily="2" charset="-78"/>
              </a:rPr>
              <a:t>لگن</a:t>
            </a:r>
          </a:p>
          <a:p>
            <a:pPr algn="just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چنانچه </a:t>
            </a:r>
            <a:r>
              <a:rPr lang="fa-IR" dirty="0">
                <a:cs typeface="B Yagut" panose="00000400000000000000" pitchFamily="2" charset="-78"/>
              </a:rPr>
              <a:t>يكي از خميدگي ها تغيير کند خميدگي هاي ديگر </a:t>
            </a:r>
            <a:endParaRPr lang="fa-IR" dirty="0" smtClean="0">
              <a:cs typeface="B Yagut" panose="00000400000000000000" pitchFamily="2" charset="-78"/>
            </a:endParaRPr>
          </a:p>
          <a:p>
            <a:pPr marL="0" indent="0" algn="just" rtl="1">
              <a:lnSpc>
                <a:spcPct val="20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با </a:t>
            </a:r>
            <a:r>
              <a:rPr lang="fa-IR" dirty="0">
                <a:cs typeface="B Yagut" panose="00000400000000000000" pitchFamily="2" charset="-78"/>
              </a:rPr>
              <a:t>تغيير قوس خود آن </a:t>
            </a:r>
            <a:r>
              <a:rPr lang="fa-IR" dirty="0" smtClean="0">
                <a:cs typeface="B Yagut" panose="00000400000000000000" pitchFamily="2" charset="-78"/>
              </a:rPr>
              <a:t>را جبران </a:t>
            </a:r>
            <a:r>
              <a:rPr lang="fa-IR" dirty="0">
                <a:cs typeface="B Yagut" panose="00000400000000000000" pitchFamily="2" charset="-78"/>
              </a:rPr>
              <a:t>مي کند تا تعادل بدن حفظ </a:t>
            </a:r>
            <a:r>
              <a:rPr lang="fa-IR" dirty="0" smtClean="0">
                <a:cs typeface="B Yagut" panose="00000400000000000000" pitchFamily="2" charset="-78"/>
              </a:rPr>
              <a:t>شود.</a:t>
            </a:r>
          </a:p>
          <a:p>
            <a:pPr marL="0" indent="0" algn="just" rtl="1">
              <a:lnSpc>
                <a:spcPct val="20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در صورت مشاهده اختلالات </a:t>
            </a:r>
            <a:r>
              <a:rPr lang="fa-IR" dirty="0" smtClean="0">
                <a:cs typeface="B Yagut" panose="00000400000000000000" pitchFamily="2" charset="-78"/>
              </a:rPr>
              <a:t>ستون </a:t>
            </a:r>
            <a:r>
              <a:rPr lang="fa-IR" dirty="0">
                <a:cs typeface="B Yagut" panose="00000400000000000000" pitchFamily="2" charset="-78"/>
              </a:rPr>
              <a:t>مهره ها </a:t>
            </a:r>
            <a:r>
              <a:rPr lang="fa-IR" dirty="0" smtClean="0">
                <a:cs typeface="B Yagut" panose="00000400000000000000" pitchFamily="2" charset="-78"/>
              </a:rPr>
              <a:t>دانش </a:t>
            </a:r>
            <a:r>
              <a:rPr lang="fa-IR" dirty="0">
                <a:cs typeface="B Yagut" panose="00000400000000000000" pitchFamily="2" charset="-78"/>
              </a:rPr>
              <a:t>آموز </a:t>
            </a:r>
            <a:r>
              <a:rPr lang="fa-IR" dirty="0" smtClean="0">
                <a:cs typeface="B Yagut" panose="00000400000000000000" pitchFamily="2" charset="-78"/>
              </a:rPr>
              <a:t>را به</a:t>
            </a:r>
          </a:p>
          <a:p>
            <a:pPr marL="0" indent="0" algn="just" rtl="1">
              <a:lnSpc>
                <a:spcPct val="20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      </a:t>
            </a:r>
            <a:r>
              <a:rPr lang="fa-IR" dirty="0">
                <a:cs typeface="B Yagut" panose="00000400000000000000" pitchFamily="2" charset="-78"/>
              </a:rPr>
              <a:t>مرکز خدمات جامع سلامت ارجاع دهيد.</a:t>
            </a:r>
            <a:endParaRPr lang="en-US" dirty="0">
              <a:cs typeface="B Yagut" panose="00000400000000000000" pitchFamily="2" charset="-78"/>
            </a:endParaRPr>
          </a:p>
          <a:p>
            <a:pPr marL="0" indent="0" algn="just" rtl="1">
              <a:lnSpc>
                <a:spcPct val="200000"/>
              </a:lnSpc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0093" y="6648887"/>
            <a:ext cx="625037" cy="170634"/>
          </a:xfrm>
        </p:spPr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20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7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65"/>
    </mc:Choice>
    <mc:Fallback xmlns="">
      <p:transition spd="slow" advTm="96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6366"/>
            <a:ext cx="10515600" cy="904117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قوز(کيفوز)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248" y="1282890"/>
            <a:ext cx="10945504" cy="5094009"/>
          </a:xfrm>
        </p:spPr>
        <p:txBody>
          <a:bodyPr>
            <a:normAutofit/>
          </a:bodyPr>
          <a:lstStyle/>
          <a:p>
            <a:pPr algn="just" rtl="1">
              <a:lnSpc>
                <a:spcPct val="160000"/>
              </a:lnSpc>
            </a:pPr>
            <a:r>
              <a:rPr lang="fa-IR" dirty="0" smtClean="0">
                <a:cs typeface="B Yagut" panose="00000400000000000000" pitchFamily="2" charset="-78"/>
              </a:rPr>
              <a:t>خميدگي </a:t>
            </a:r>
            <a:r>
              <a:rPr lang="fa-IR" dirty="0">
                <a:cs typeface="B Yagut" panose="00000400000000000000" pitchFamily="2" charset="-78"/>
              </a:rPr>
              <a:t>غير طبيعي و بيش از اندازه ستون مهره پشتي به طرف عقب 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</a:p>
          <a:p>
            <a:pPr algn="just" rtl="1">
              <a:lnSpc>
                <a:spcPct val="160000"/>
              </a:lnSpc>
            </a:pPr>
            <a:r>
              <a:rPr lang="fa-IR" dirty="0" smtClean="0">
                <a:cs typeface="B Yagut" panose="00000400000000000000" pitchFamily="2" charset="-78"/>
              </a:rPr>
              <a:t>در </a:t>
            </a:r>
            <a:r>
              <a:rPr lang="fa-IR" dirty="0">
                <a:cs typeface="B Yagut" panose="00000400000000000000" pitchFamily="2" charset="-78"/>
              </a:rPr>
              <a:t>صورت شديد </a:t>
            </a:r>
            <a:r>
              <a:rPr lang="fa-IR" dirty="0" smtClean="0">
                <a:cs typeface="B Yagut" panose="00000400000000000000" pitchFamily="2" charset="-78"/>
              </a:rPr>
              <a:t>بودن، ريه ها تحت </a:t>
            </a:r>
            <a:r>
              <a:rPr lang="fa-IR" dirty="0">
                <a:cs typeface="B Yagut" panose="00000400000000000000" pitchFamily="2" charset="-78"/>
              </a:rPr>
              <a:t>فشار قرار گرفته و اختلال در تنفس بوجود مي آيد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</a:p>
          <a:p>
            <a:pPr algn="just" rtl="1">
              <a:lnSpc>
                <a:spcPct val="160000"/>
              </a:lnSpc>
            </a:pPr>
            <a:r>
              <a:rPr lang="fa-IR" dirty="0" smtClean="0">
                <a:cs typeface="B Yagut" panose="00000400000000000000" pitchFamily="2" charset="-78"/>
              </a:rPr>
              <a:t>اين </a:t>
            </a:r>
            <a:r>
              <a:rPr lang="fa-IR" dirty="0">
                <a:cs typeface="B Yagut" panose="00000400000000000000" pitchFamily="2" charset="-78"/>
              </a:rPr>
              <a:t>افراد خيلي زود خسته و عصبي مي شوند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95786" y="6484778"/>
            <a:ext cx="369015" cy="373222"/>
          </a:xfrm>
        </p:spPr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21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00" y="3111691"/>
            <a:ext cx="4397043" cy="33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2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57"/>
    </mc:Choice>
    <mc:Fallback xmlns="">
      <p:transition spd="slow" advTm="52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117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گودپشتي(لوردوز)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796" y="1269242"/>
            <a:ext cx="10945504" cy="4913194"/>
          </a:xfrm>
        </p:spPr>
        <p:txBody>
          <a:bodyPr>
            <a:normAutofit/>
          </a:bodyPr>
          <a:lstStyle/>
          <a:p>
            <a:pPr algn="just" rtl="1">
              <a:lnSpc>
                <a:spcPct val="160000"/>
              </a:lnSpc>
            </a:pPr>
            <a:r>
              <a:rPr lang="fa-IR" dirty="0" smtClean="0">
                <a:cs typeface="B Yagut" panose="00000400000000000000" pitchFamily="2" charset="-78"/>
              </a:rPr>
              <a:t>خميدگي </a:t>
            </a:r>
            <a:r>
              <a:rPr lang="fa-IR" dirty="0">
                <a:cs typeface="B Yagut" panose="00000400000000000000" pitchFamily="2" charset="-78"/>
              </a:rPr>
              <a:t>بيش از اندازه ستون مهره ها در ناحيه کمر به طرف جلو </a:t>
            </a:r>
            <a:endParaRPr lang="fa-IR" dirty="0" smtClean="0">
              <a:cs typeface="B Yagut" panose="00000400000000000000" pitchFamily="2" charset="-78"/>
            </a:endParaRPr>
          </a:p>
          <a:p>
            <a:pPr algn="just" rtl="1">
              <a:lnSpc>
                <a:spcPct val="160000"/>
              </a:lnSpc>
            </a:pPr>
            <a:r>
              <a:rPr lang="fa-IR" dirty="0" smtClean="0">
                <a:cs typeface="B Yagut" panose="00000400000000000000" pitchFamily="2" charset="-78"/>
              </a:rPr>
              <a:t>باعث </a:t>
            </a:r>
            <a:r>
              <a:rPr lang="fa-IR" dirty="0">
                <a:cs typeface="B Yagut" panose="00000400000000000000" pitchFamily="2" charset="-78"/>
              </a:rPr>
              <a:t>بوجود آمدن خميدگي بيش از اندازه ستون مهره </a:t>
            </a:r>
            <a:r>
              <a:rPr lang="fa-IR" dirty="0" smtClean="0">
                <a:cs typeface="B Yagut" panose="00000400000000000000" pitchFamily="2" charset="-78"/>
              </a:rPr>
              <a:t>پشتي به </a:t>
            </a:r>
            <a:r>
              <a:rPr lang="fa-IR" dirty="0">
                <a:cs typeface="B Yagut" panose="00000400000000000000" pitchFamily="2" charset="-78"/>
              </a:rPr>
              <a:t>عقب مي </a:t>
            </a:r>
            <a:r>
              <a:rPr lang="fa-IR" dirty="0" smtClean="0">
                <a:cs typeface="B Yagut" panose="00000400000000000000" pitchFamily="2" charset="-78"/>
              </a:rPr>
              <a:t>گردد.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391" y="6455489"/>
            <a:ext cx="369015" cy="373222"/>
          </a:xfrm>
        </p:spPr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22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99" y="3115030"/>
            <a:ext cx="5865777" cy="34473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1700" y="5839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89"/>
    </mc:Choice>
    <mc:Fallback xmlns="">
      <p:transition spd="slow" advTm="40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629" y="69732"/>
            <a:ext cx="10515600" cy="1026947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انحراف ستون مهره ها(اسكوليوز)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842" y="1096679"/>
            <a:ext cx="11423175" cy="4952455"/>
          </a:xfrm>
        </p:spPr>
        <p:txBody>
          <a:bodyPr>
            <a:normAutofit/>
          </a:bodyPr>
          <a:lstStyle/>
          <a:p>
            <a:pPr algn="just" rtl="1">
              <a:lnSpc>
                <a:spcPct val="160000"/>
              </a:lnSpc>
            </a:pPr>
            <a:r>
              <a:rPr lang="fa-IR" dirty="0" smtClean="0">
                <a:cs typeface="B Yagut" panose="00000400000000000000" pitchFamily="2" charset="-78"/>
              </a:rPr>
              <a:t>انحراف ستون مهره ها به طرف راست ياچپ. </a:t>
            </a:r>
          </a:p>
          <a:p>
            <a:pPr algn="just" rtl="1">
              <a:lnSpc>
                <a:spcPct val="160000"/>
              </a:lnSpc>
            </a:pPr>
            <a:r>
              <a:rPr lang="fa-IR" dirty="0" smtClean="0">
                <a:cs typeface="B Yagut" panose="00000400000000000000" pitchFamily="2" charset="-78"/>
              </a:rPr>
              <a:t>سبب تغيير دنده ها و قفسه سينه و اختلالات گردش خون و تنفس و دردهاي کمري و عصبي مختلف مي شود.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0334" y="6337300"/>
            <a:ext cx="369015" cy="373222"/>
          </a:xfrm>
        </p:spPr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23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061" y="2825087"/>
            <a:ext cx="4902306" cy="403291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66"/>
    </mc:Choice>
    <mc:Fallback xmlns="">
      <p:transition spd="slow" advTm="80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848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ابتدایی_Page_0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smtClean="0"/>
              <a:t>24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8436" y="6140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01"/>
    </mc:Choice>
    <mc:Fallback xmlns="">
      <p:transition spd="slow" advTm="23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ابتدایی_Page_0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872" y="6089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3"/>
    </mc:Choice>
    <mc:Fallback xmlns="">
      <p:transition spd="slow" advTm="30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46" y="57986"/>
            <a:ext cx="10515600" cy="108153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وظایف ما در ارگونومی و سلامت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136" y="1245341"/>
            <a:ext cx="11191164" cy="5131558"/>
          </a:xfrm>
        </p:spPr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 بازرسی از نیمکت های مدرسه و آموزش و پیگیری جهت پیشگیری از عوارض آن </a:t>
            </a:r>
          </a:p>
          <a:p>
            <a:pPr algn="justLow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آموزش </a:t>
            </a:r>
            <a:r>
              <a:rPr lang="fa-IR" dirty="0">
                <a:cs typeface="B Yagut" panose="00000400000000000000" pitchFamily="2" charset="-78"/>
              </a:rPr>
              <a:t>استانداردهای مطالعه و نشستن، استانداردهای خرید و انتخاب و استفاده از </a:t>
            </a:r>
            <a:r>
              <a:rPr lang="fa-IR" dirty="0" smtClean="0">
                <a:cs typeface="B Yagut" panose="00000400000000000000" pitchFamily="2" charset="-78"/>
              </a:rPr>
              <a:t>کوله به والدین ، معلمان و دانش آموزان </a:t>
            </a:r>
          </a:p>
          <a:p>
            <a:pPr algn="justLow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توجه به اختلالات ستون فقرات در دانش آموزان حین معاینه و ارجاع در صورت نیاز </a:t>
            </a:r>
          </a:p>
          <a:p>
            <a:pPr algn="justLow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ثبت اطلاعات ارگونومی در غربالگری</a:t>
            </a:r>
            <a:r>
              <a:rPr lang="en-US" dirty="0" smtClean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دانش آموز در سامانه سیب، قسمت ارگونومی بهداشت حرفه ای</a:t>
            </a:r>
          </a:p>
          <a:p>
            <a:pPr algn="r" rtl="1"/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26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90"/>
    </mc:Choice>
    <mc:Fallback xmlns="">
      <p:transition spd="slow" advTm="90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47"/>
            <a:ext cx="10515600" cy="82223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خلاصه و نتیجه گیری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489" y="1241804"/>
            <a:ext cx="11204812" cy="5400296"/>
          </a:xfrm>
        </p:spPr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 ارگونومی دانش آموزان و نیمکت استاندارد بسیار مهم است و باید عوارض آن مورد توجه باشد.</a:t>
            </a:r>
          </a:p>
          <a:p>
            <a:pPr algn="justLow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کوله پشتی بسیار محبوب دانش آموزان است و بدلیل مصرف کم انرژی توصیه می شود.</a:t>
            </a:r>
          </a:p>
          <a:p>
            <a:pPr algn="justLow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کوله ها باید استاندارد باشند و به وزن و نحوه حمل و مدت زمان حمل آنها دقت شود.</a:t>
            </a:r>
          </a:p>
          <a:p>
            <a:pPr algn="justLow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توجه به ارگونومی اختلال ستون فقرات که در صورت وجود باید ارجاع شود.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نرمش هایی وجود دارد که باید به دانش آموزان آموزش داده شود. 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27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77"/>
    </mc:Choice>
    <mc:Fallback xmlns="">
      <p:transition spd="slow" advTm="74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1486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پرسش </a:t>
            </a:r>
            <a:r>
              <a:rPr lang="fa-IR" sz="4000" dirty="0">
                <a:cs typeface="B Yagut" panose="00000400000000000000" pitchFamily="2" charset="-78"/>
              </a:rPr>
              <a:t>و</a:t>
            </a:r>
            <a:r>
              <a:rPr lang="fa-IR" sz="4000" dirty="0" smtClean="0">
                <a:cs typeface="B Yagut" panose="00000400000000000000" pitchFamily="2" charset="-78"/>
              </a:rPr>
              <a:t> تمرین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615" y="1214869"/>
            <a:ext cx="10835185" cy="5363351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1- تعریف و اهمیت ارگونومی را </a:t>
            </a:r>
            <a:r>
              <a:rPr lang="fa-IR" smtClean="0">
                <a:cs typeface="B Yagut" panose="00000400000000000000" pitchFamily="2" charset="-78"/>
              </a:rPr>
              <a:t>توضیح دهید؟</a:t>
            </a: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2- </a:t>
            </a:r>
            <a:r>
              <a:rPr lang="fa-IR" dirty="0">
                <a:cs typeface="B Yagut" panose="00000400000000000000" pitchFamily="2" charset="-78"/>
              </a:rPr>
              <a:t>چرا موضوع میز و نیمکت اهمیت دارد؟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3- </a:t>
            </a:r>
            <a:r>
              <a:rPr lang="fa-IR" dirty="0">
                <a:cs typeface="B Yagut" panose="00000400000000000000" pitchFamily="2" charset="-78"/>
              </a:rPr>
              <a:t>جهت پیشگیری از مشکلات میز و نیمکت چه نکاتی را باید رعایت کرد؟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4- جهت پیشگیری از مشکلات کوله پشتی چه نکاتی را باید رعایت کرد؟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5- نکات </a:t>
            </a:r>
            <a:r>
              <a:rPr lang="fa-IR" dirty="0">
                <a:cs typeface="B Yagut" panose="00000400000000000000" pitchFamily="2" charset="-78"/>
              </a:rPr>
              <a:t>لازم در خرید و انتخاب کوله پشتی </a:t>
            </a:r>
            <a:r>
              <a:rPr lang="fa-IR" dirty="0" smtClean="0">
                <a:cs typeface="B Yagut" panose="00000400000000000000" pitchFamily="2" charset="-78"/>
              </a:rPr>
              <a:t>را بیان کنید؟</a:t>
            </a: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6-اختلالات شایع ستون مهره ها را توضیح دهید؟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7- </a:t>
            </a:r>
            <a:r>
              <a:rPr lang="fa-IR" dirty="0">
                <a:cs typeface="B Yagut" panose="00000400000000000000" pitchFamily="2" charset="-78"/>
              </a:rPr>
              <a:t>وظایف همکاران در طرح ارگونومی را بصورت ایفای نقش انجام دهید؟</a:t>
            </a:r>
          </a:p>
          <a:p>
            <a:pPr marL="0" indent="0" algn="r" rtl="1">
              <a:buNone/>
            </a:pPr>
            <a:endParaRPr lang="fa-IR" dirty="0" smtClean="0"/>
          </a:p>
          <a:p>
            <a:pPr algn="r" rt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28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63"/>
    </mc:Choice>
    <mc:Fallback xmlns="">
      <p:transition spd="slow" advTm="59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8833"/>
          </a:xfrm>
          <a:solidFill>
            <a:schemeClr val="bg1"/>
          </a:solidFill>
        </p:spPr>
        <p:txBody>
          <a:bodyPr/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فهرست منابع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388" y="1825625"/>
            <a:ext cx="10671412" cy="4351338"/>
          </a:xfrm>
        </p:spPr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بسته اطلاع رسانی والدین </a:t>
            </a:r>
            <a:r>
              <a:rPr lang="fa-IR" dirty="0">
                <a:cs typeface="B Yagut" panose="00000400000000000000" pitchFamily="2" charset="-78"/>
              </a:rPr>
              <a:t>دانش آموزان ابتدائی </a:t>
            </a:r>
            <a:r>
              <a:rPr lang="fa-IR" dirty="0" smtClean="0">
                <a:cs typeface="B Yagut" panose="00000400000000000000" pitchFamily="2" charset="-78"/>
              </a:rPr>
              <a:t>و </a:t>
            </a:r>
            <a:r>
              <a:rPr lang="fa-IR" dirty="0">
                <a:cs typeface="B Yagut" panose="00000400000000000000" pitchFamily="2" charset="-78"/>
              </a:rPr>
              <a:t>متوسط </a:t>
            </a:r>
            <a:r>
              <a:rPr lang="fa-IR" dirty="0" smtClean="0">
                <a:cs typeface="B Yagut" panose="00000400000000000000" pitchFamily="2" charset="-78"/>
              </a:rPr>
              <a:t> ویژه </a:t>
            </a:r>
            <a:r>
              <a:rPr lang="fa-IR" dirty="0">
                <a:cs typeface="B Yagut" panose="00000400000000000000" pitchFamily="2" charset="-78"/>
              </a:rPr>
              <a:t>طرح کوله پشتی  سالم </a:t>
            </a:r>
            <a:r>
              <a:rPr lang="fa-IR" dirty="0" smtClean="0">
                <a:cs typeface="B Yagut" panose="00000400000000000000" pitchFamily="2" charset="-78"/>
              </a:rPr>
              <a:t> معاونت بهداشت و درمان و پزشکی، آموزش و پرورش دفتر سلامت و تندرستی، پژوهشگاه تربیت بدنی و ورزشی دفتر فناوری و تحقیقات</a:t>
            </a:r>
          </a:p>
          <a:p>
            <a:pPr algn="justLow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مرکز </a:t>
            </a:r>
            <a:r>
              <a:rPr lang="fa-IR" dirty="0">
                <a:cs typeface="B Yagut" panose="00000400000000000000" pitchFamily="2" charset="-78"/>
              </a:rPr>
              <a:t>مدیریت گسترش –واحد بهداشت مدارس، بسته آموزشی مراقبتهای ادغام یافته سلامت نوجوان و مدارس، وزارت بهداشت درمان آموزش پزشکی </a:t>
            </a:r>
            <a:r>
              <a:rPr lang="fa-IR" dirty="0" smtClean="0">
                <a:cs typeface="B Yagut" panose="00000400000000000000" pitchFamily="2" charset="-78"/>
              </a:rPr>
              <a:t>1396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29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0"/>
    </mc:Choice>
    <mc:Fallback xmlns="">
      <p:transition spd="slow" advTm="13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1352"/>
            <a:ext cx="10515600" cy="98600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/>
            <a:r>
              <a:rPr lang="en-US" sz="4000" dirty="0" smtClean="0">
                <a:cs typeface="B Yagut" panose="00000400000000000000" pitchFamily="2" charset="-78"/>
              </a:rPr>
              <a:t/>
            </a:r>
            <a:br>
              <a:rPr lang="en-US" sz="4000" dirty="0" smtClean="0">
                <a:cs typeface="B Yagut" panose="00000400000000000000" pitchFamily="2" charset="-78"/>
              </a:rPr>
            </a:br>
            <a:r>
              <a:rPr lang="fa-IR" sz="4000" dirty="0" smtClean="0">
                <a:cs typeface="B Yagut" panose="00000400000000000000" pitchFamily="2" charset="-78"/>
              </a:rPr>
              <a:t>اهداف آموزشی</a:t>
            </a:r>
            <a:br>
              <a:rPr lang="fa-IR" sz="4000" dirty="0" smtClean="0">
                <a:cs typeface="B Yagut" panose="00000400000000000000" pitchFamily="2" charset="-78"/>
              </a:rPr>
            </a:b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637" y="1165201"/>
            <a:ext cx="11241017" cy="5692799"/>
          </a:xfrm>
        </p:spPr>
        <p:txBody>
          <a:bodyPr>
            <a:norm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  انتظار می رود </a:t>
            </a:r>
            <a:r>
              <a:rPr lang="fa-IR" dirty="0">
                <a:cs typeface="B Yagut" panose="00000400000000000000" pitchFamily="2" charset="-78"/>
              </a:rPr>
              <a:t>فراگیر پس از مطالعه این فصل بتواند: </a:t>
            </a:r>
            <a:endParaRPr lang="fa-IR" dirty="0" smtClean="0"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1- تعریف و اهمیت ارگونومی دانش آموزان را شرح دهد.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 2-اهمیت و شرایط میز و نیمکت استاندارد را بیان کند.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 3 -نکات </a:t>
            </a:r>
            <a:r>
              <a:rPr lang="fa-IR" dirty="0">
                <a:cs typeface="B Yagut" panose="00000400000000000000" pitchFamily="2" charset="-78"/>
              </a:rPr>
              <a:t>لازم در </a:t>
            </a:r>
            <a:r>
              <a:rPr lang="fa-IR" dirty="0" smtClean="0">
                <a:cs typeface="B Yagut" panose="00000400000000000000" pitchFamily="2" charset="-78"/>
              </a:rPr>
              <a:t>خصوص میز و نیمکت را نام ببرد.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 4-اهمیت و مزایا و معایب کوله پشتی را بیان کند.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5-راههای پیشگیری از مشکلات کوله پشتی را توضیح دهد.</a:t>
            </a:r>
          </a:p>
          <a:p>
            <a:pPr marL="0" indent="0" algn="just" rtl="1">
              <a:lnSpc>
                <a:spcPct val="160000"/>
              </a:lnSpc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3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2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49"/>
    </mc:Choice>
    <mc:Fallback xmlns="">
      <p:transition spd="slow" advTm="33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490" y="643944"/>
            <a:ext cx="11191164" cy="5533019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fa-IR" sz="3000" dirty="0" smtClean="0">
                <a:cs typeface="B Yagut" panose="00000400000000000000" pitchFamily="2" charset="-78"/>
              </a:rPr>
              <a:t>لطفا نظرات و پیشنهادات خود پیرامون این بسته آموزشی را به آدرس زیر ارسال نمایید.</a:t>
            </a:r>
          </a:p>
          <a:p>
            <a:pPr marL="0" indent="0">
              <a:lnSpc>
                <a:spcPct val="150000"/>
              </a:lnSpc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دانشگاه علوم پزشکی و خدمات بهداشتی درمانی استان زنجان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یا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cs typeface="B Yagut" panose="00000400000000000000" pitchFamily="2" charset="-78"/>
              </a:rPr>
              <a:t>m.roozbeh@sina.zums.ac.ir</a:t>
            </a:r>
            <a:r>
              <a:rPr lang="en-US" dirty="0" smtClean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پست الکترونیک مربی: </a:t>
            </a:r>
            <a:r>
              <a:rPr lang="en-US" dirty="0" smtClean="0">
                <a:cs typeface="B Yagut" panose="00000400000000000000" pitchFamily="2" charset="-78"/>
              </a:rPr>
              <a:t> 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70F8-871C-44B1-855E-328097134970}" type="slidenum">
              <a:rPr lang="fa-IR" b="1" smtClean="0">
                <a:solidFill>
                  <a:schemeClr val="tx1"/>
                </a:solidFill>
              </a:rPr>
              <a:t>30</a:t>
            </a:fld>
            <a:endParaRPr lang="fa-IR" b="1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5"/>
    </mc:Choice>
    <mc:Fallback xmlns="">
      <p:transition spd="slow" advTm="5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1352"/>
            <a:ext cx="10515600" cy="98600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/>
            <a:r>
              <a:rPr lang="en-US" sz="4000" dirty="0" smtClean="0">
                <a:cs typeface="B Yagut" panose="00000400000000000000" pitchFamily="2" charset="-78"/>
              </a:rPr>
              <a:t/>
            </a:r>
            <a:br>
              <a:rPr lang="en-US" sz="4000" dirty="0" smtClean="0">
                <a:cs typeface="B Yagut" panose="00000400000000000000" pitchFamily="2" charset="-78"/>
              </a:rPr>
            </a:br>
            <a:r>
              <a:rPr lang="fa-IR" sz="4000" dirty="0" smtClean="0">
                <a:cs typeface="B Yagut" panose="00000400000000000000" pitchFamily="2" charset="-78"/>
              </a:rPr>
              <a:t>ادامه - اهداف آموزشی</a:t>
            </a:r>
            <a:br>
              <a:rPr lang="fa-IR" sz="4000" dirty="0" smtClean="0">
                <a:cs typeface="B Yagut" panose="00000400000000000000" pitchFamily="2" charset="-78"/>
              </a:rPr>
            </a:b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821" y="1296537"/>
            <a:ext cx="11243480" cy="5281683"/>
          </a:xfrm>
        </p:spPr>
        <p:txBody>
          <a:bodyPr>
            <a:normAutofit/>
          </a:bodyPr>
          <a:lstStyle/>
          <a:p>
            <a:pPr algn="r" rtl="1"/>
            <a:endParaRPr lang="fa-IR" dirty="0" smtClean="0"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6- نکات لازم برای خرید یک کوله پشتی سالم را شرح دهد.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7- اختلالات شایع ستون فقرات بدلیل عدم توجه به ارگونومی را شرح دهد.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8- وظایف فراگیر در برنامه تامین سلامتی و ارگونومی دانش آموزان را توضیح دهد</a:t>
            </a:r>
            <a:r>
              <a:rPr lang="fa-IR" sz="3200" dirty="0" smtClean="0">
                <a:cs typeface="B Yagut" panose="00000400000000000000" pitchFamily="2" charset="-78"/>
              </a:rPr>
              <a:t>.</a:t>
            </a:r>
          </a:p>
          <a:p>
            <a:pPr algn="r" rt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4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0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7"/>
    </mc:Choice>
    <mc:Fallback xmlns="">
      <p:transition spd="slow" advTm="19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2137"/>
            <a:ext cx="10515600" cy="100993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فهرست عناوین </a:t>
            </a:r>
            <a:br>
              <a:rPr lang="fa-IR" dirty="0" smtClean="0">
                <a:cs typeface="B Yagut" panose="00000400000000000000" pitchFamily="2" charset="-78"/>
              </a:rPr>
            </a:b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821" y="977903"/>
            <a:ext cx="11352663" cy="5772218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اهمیت موضوع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اهمیت و شرایط میز و نیمکت استاندارد 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نکات </a:t>
            </a:r>
            <a:r>
              <a:rPr lang="fa-IR" dirty="0" smtClean="0">
                <a:cs typeface="B Yagut" panose="00000400000000000000" pitchFamily="2" charset="-78"/>
              </a:rPr>
              <a:t>لازم </a:t>
            </a:r>
            <a:r>
              <a:rPr lang="fa-IR" dirty="0">
                <a:cs typeface="B Yagut" panose="00000400000000000000" pitchFamily="2" charset="-78"/>
              </a:rPr>
              <a:t>در خصوص میز و </a:t>
            </a:r>
            <a:r>
              <a:rPr lang="fa-IR" dirty="0" smtClean="0">
                <a:cs typeface="B Yagut" panose="00000400000000000000" pitchFamily="2" charset="-78"/>
              </a:rPr>
              <a:t>نیمکت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راههای پیشگیری از مشکلات کوله پشتی 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نکات لازم در خرید و انتخاب کوله پشتی 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اختلالات شایع ستون فقرات و عوارض آن 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وظایف همکاران در برنامه ارگونومی </a:t>
            </a:r>
            <a:r>
              <a:rPr lang="fa-IR" dirty="0">
                <a:cs typeface="B Yagut" panose="00000400000000000000" pitchFamily="2" charset="-78"/>
              </a:rPr>
              <a:t>و </a:t>
            </a:r>
            <a:r>
              <a:rPr lang="fa-IR" dirty="0" smtClean="0">
                <a:cs typeface="B Yagut" panose="00000400000000000000" pitchFamily="2" charset="-78"/>
              </a:rPr>
              <a:t>کوله پشتی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5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0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21"/>
    </mc:Choice>
    <mc:Fallback xmlns="">
      <p:transition spd="slow" advTm="30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0550"/>
            <a:ext cx="10712355" cy="8358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تعریف و اهمیت موضوع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598" y="1269242"/>
            <a:ext cx="11505953" cy="5268035"/>
          </a:xfrm>
        </p:spPr>
        <p:txBody>
          <a:bodyPr>
            <a:normAutofit/>
          </a:bodyPr>
          <a:lstStyle/>
          <a:p>
            <a:pPr algn="justLow" rtl="1">
              <a:lnSpc>
                <a:spcPct val="160000"/>
              </a:lnSpc>
            </a:pPr>
            <a:r>
              <a:rPr lang="ar-SA" dirty="0" smtClean="0">
                <a:cs typeface="B Yagut" panose="00000400000000000000" pitchFamily="2" charset="-78"/>
              </a:rPr>
              <a:t>دانش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ar-SA" dirty="0" smtClean="0">
                <a:cs typeface="B Yagut" panose="00000400000000000000" pitchFamily="2" charset="-78"/>
              </a:rPr>
              <a:t>ارگونومي</a:t>
            </a:r>
            <a:r>
              <a:rPr lang="fa-IR" dirty="0" smtClean="0">
                <a:cs typeface="B Yagut" panose="00000400000000000000" pitchFamily="2" charset="-78"/>
              </a:rPr>
              <a:t>(</a:t>
            </a:r>
            <a:r>
              <a:rPr lang="ar-SA" dirty="0" smtClean="0">
                <a:cs typeface="B Yagut" panose="00000400000000000000" pitchFamily="2" charset="-78"/>
              </a:rPr>
              <a:t>مهندسي فاکتورهاي انساني</a:t>
            </a:r>
            <a:r>
              <a:rPr lang="fa-IR" dirty="0" smtClean="0">
                <a:cs typeface="B Yagut" panose="00000400000000000000" pitchFamily="2" charset="-78"/>
              </a:rPr>
              <a:t>) یعنی تناسب کار با کارگر</a:t>
            </a:r>
          </a:p>
          <a:p>
            <a:pPr algn="justLow" rtl="1">
              <a:lnSpc>
                <a:spcPct val="160000"/>
              </a:lnSpc>
            </a:pPr>
            <a:r>
              <a:rPr lang="ar-SA" dirty="0" smtClean="0">
                <a:cs typeface="B Yagut" panose="00000400000000000000" pitchFamily="2" charset="-78"/>
              </a:rPr>
              <a:t>درافزايش راندمان، رضايتمندي شغلي</a:t>
            </a:r>
            <a:r>
              <a:rPr lang="ar-SA" dirty="0">
                <a:cs typeface="B Yagut" panose="00000400000000000000" pitchFamily="2" charset="-78"/>
              </a:rPr>
              <a:t>،</a:t>
            </a:r>
            <a:r>
              <a:rPr lang="ar-SA" dirty="0" smtClean="0">
                <a:cs typeface="B Yagut" panose="00000400000000000000" pitchFamily="2" charset="-78"/>
              </a:rPr>
              <a:t> </a:t>
            </a:r>
            <a:r>
              <a:rPr lang="ar-SA" dirty="0">
                <a:cs typeface="B Yagut" panose="00000400000000000000" pitchFamily="2" charset="-78"/>
              </a:rPr>
              <a:t>کاهش </a:t>
            </a:r>
            <a:r>
              <a:rPr lang="ar-SA" dirty="0" smtClean="0">
                <a:cs typeface="B Yagut" panose="00000400000000000000" pitchFamily="2" charset="-78"/>
              </a:rPr>
              <a:t>خستگي </a:t>
            </a:r>
            <a:r>
              <a:rPr lang="fa-IR" dirty="0" smtClean="0">
                <a:cs typeface="B Yagut" panose="00000400000000000000" pitchFamily="2" charset="-78"/>
              </a:rPr>
              <a:t>و</a:t>
            </a:r>
            <a:r>
              <a:rPr lang="ar-SA" dirty="0" smtClean="0">
                <a:cs typeface="B Yagut" panose="00000400000000000000" pitchFamily="2" charset="-78"/>
              </a:rPr>
              <a:t> پيشگيري از</a:t>
            </a:r>
            <a:r>
              <a:rPr lang="en-US" dirty="0" smtClean="0">
                <a:cs typeface="B Yagut" panose="00000400000000000000" pitchFamily="2" charset="-78"/>
              </a:rPr>
              <a:t> </a:t>
            </a:r>
            <a:r>
              <a:rPr lang="ar-SA" dirty="0" smtClean="0">
                <a:cs typeface="B Yagut" panose="00000400000000000000" pitchFamily="2" charset="-78"/>
              </a:rPr>
              <a:t>عوارض محيط کار</a:t>
            </a:r>
            <a:r>
              <a:rPr lang="fa-IR" dirty="0" smtClean="0">
                <a:cs typeface="B Yagut" panose="00000400000000000000" pitchFamily="2" charset="-78"/>
              </a:rPr>
              <a:t> موثر است</a:t>
            </a:r>
            <a:r>
              <a:rPr lang="ar-SA" dirty="0" smtClean="0">
                <a:cs typeface="B Yagut" panose="00000400000000000000" pitchFamily="2" charset="-78"/>
              </a:rPr>
              <a:t>.</a:t>
            </a:r>
            <a:endParaRPr lang="fa-IR" dirty="0" smtClean="0">
              <a:cs typeface="B Yagut" panose="00000400000000000000" pitchFamily="2" charset="-78"/>
            </a:endParaRPr>
          </a:p>
          <a:p>
            <a:pPr algn="justLow" rtl="1">
              <a:lnSpc>
                <a:spcPct val="160000"/>
              </a:lnSpc>
            </a:pPr>
            <a:endParaRPr lang="ar-SA" sz="200" dirty="0" smtClean="0">
              <a:cs typeface="B Yagut" panose="00000400000000000000" pitchFamily="2" charset="-78"/>
            </a:endParaRPr>
          </a:p>
          <a:p>
            <a:pPr algn="justLow" rtl="1">
              <a:lnSpc>
                <a:spcPct val="160000"/>
              </a:lnSpc>
            </a:pPr>
            <a:r>
              <a:rPr lang="ar-SA" dirty="0" smtClean="0">
                <a:cs typeface="B Yagut" panose="00000400000000000000" pitchFamily="2" charset="-78"/>
              </a:rPr>
              <a:t>تطابق وسايل، ابزار و تجهيزات مطابق با فاکتو رهاي استاندارد ارگونومي</a:t>
            </a:r>
            <a:r>
              <a:rPr lang="fa-IR" dirty="0" smtClean="0">
                <a:cs typeface="B Yagut" panose="00000400000000000000" pitchFamily="2" charset="-78"/>
              </a:rPr>
              <a:t> در مدرسه</a:t>
            </a:r>
            <a:r>
              <a:rPr lang="ar-SA" dirty="0" smtClean="0">
                <a:cs typeface="B Yagut" panose="00000400000000000000" pitchFamily="2" charset="-78"/>
              </a:rPr>
              <a:t> تاثير بسيا</a:t>
            </a:r>
            <a:r>
              <a:rPr lang="fa-IR" dirty="0" smtClean="0">
                <a:cs typeface="B Yagut" panose="00000400000000000000" pitchFamily="2" charset="-78"/>
              </a:rPr>
              <a:t>ری</a:t>
            </a:r>
            <a:r>
              <a:rPr lang="ar-SA" dirty="0" smtClean="0">
                <a:cs typeface="B Yagut" panose="00000400000000000000" pitchFamily="2" charset="-78"/>
              </a:rPr>
              <a:t> در حفظ سلامت جسماني و ارتقاي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ar-SA" dirty="0" smtClean="0">
                <a:cs typeface="B Yagut" panose="00000400000000000000" pitchFamily="2" charset="-78"/>
              </a:rPr>
              <a:t>راندمان تحصيلي دانش آموزان دارد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</a:p>
          <a:p>
            <a:pPr algn="justLow" rtl="1">
              <a:lnSpc>
                <a:spcPct val="160000"/>
              </a:lnSpc>
            </a:pPr>
            <a:endParaRPr lang="fa-IR" sz="100" dirty="0" smtClean="0">
              <a:cs typeface="B Yagut" panose="00000400000000000000" pitchFamily="2" charset="-78"/>
            </a:endParaRPr>
          </a:p>
          <a:p>
            <a:pPr algn="justLow" rtl="1">
              <a:lnSpc>
                <a:spcPct val="160000"/>
              </a:lnSpc>
            </a:pP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743" y="6405789"/>
            <a:ext cx="367514" cy="365125"/>
          </a:xfrm>
        </p:spPr>
        <p:txBody>
          <a:bodyPr/>
          <a:lstStyle/>
          <a:p>
            <a:pPr algn="l" rtl="1"/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pPr algn="l" rtl="1"/>
              <a:t>6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7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93"/>
    </mc:Choice>
    <mc:Fallback xmlns="">
      <p:transition spd="slow" advTm="91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0550"/>
            <a:ext cx="10712355" cy="8358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ادامه- اهمیت موضوع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148" y="1006428"/>
            <a:ext cx="11376110" cy="5308978"/>
          </a:xfrm>
        </p:spPr>
        <p:txBody>
          <a:bodyPr>
            <a:normAutofit/>
          </a:bodyPr>
          <a:lstStyle/>
          <a:p>
            <a:pPr algn="justLow" rtl="1">
              <a:lnSpc>
                <a:spcPct val="160000"/>
              </a:lnSpc>
            </a:pPr>
            <a:r>
              <a:rPr lang="fa-IR" dirty="0" smtClean="0">
                <a:cs typeface="B Yagut" panose="00000400000000000000" pitchFamily="2" charset="-78"/>
              </a:rPr>
              <a:t>کم توجهي به عوامل ارگونومي، دانش آموزان را مستعد اختلالات و ناهنجاريهاي اسكلتي ، عضلاني و قامتي می کند.</a:t>
            </a:r>
          </a:p>
          <a:p>
            <a:pPr algn="justLow" rtl="1">
              <a:lnSpc>
                <a:spcPct val="160000"/>
              </a:lnSpc>
            </a:pPr>
            <a:r>
              <a:rPr lang="fa-IR" dirty="0">
                <a:cs typeface="B Yagut" panose="00000400000000000000" pitchFamily="2" charset="-78"/>
              </a:rPr>
              <a:t>اعمالي مثل طاق باز خوابيدن يا به شكم خوابيدن درهنگام مطالعه در دراز مدت، دردهاي ناحيه گردن و کمر را افزايش مي دهد.</a:t>
            </a:r>
          </a:p>
          <a:p>
            <a:pPr algn="justLow" rtl="1">
              <a:lnSpc>
                <a:spcPct val="160000"/>
              </a:lnSpc>
            </a:pPr>
            <a:r>
              <a:rPr lang="fa-IR" dirty="0" smtClean="0">
                <a:cs typeface="B Yagut" panose="00000400000000000000" pitchFamily="2" charset="-78"/>
              </a:rPr>
              <a:t>عضلات</a:t>
            </a:r>
            <a:r>
              <a:rPr lang="fa-IR" dirty="0">
                <a:cs typeface="B Yagut" panose="00000400000000000000" pitchFamily="2" charset="-78"/>
              </a:rPr>
              <a:t>، رباط ها و استخوان ها تا پایان دوره بلوغ، </a:t>
            </a:r>
            <a:r>
              <a:rPr lang="fa-IR" dirty="0" smtClean="0">
                <a:cs typeface="B Yagut" panose="00000400000000000000" pitchFamily="2" charset="-78"/>
              </a:rPr>
              <a:t>در مراحل </a:t>
            </a:r>
            <a:r>
              <a:rPr lang="fa-IR" dirty="0">
                <a:cs typeface="B Yagut" panose="00000400000000000000" pitchFamily="2" charset="-78"/>
              </a:rPr>
              <a:t>تکاملی و رشد فیزیکی </a:t>
            </a:r>
            <a:r>
              <a:rPr lang="fa-IR" dirty="0" smtClean="0">
                <a:cs typeface="B Yagut" panose="00000400000000000000" pitchFamily="2" charset="-78"/>
              </a:rPr>
              <a:t>هستند </a:t>
            </a:r>
            <a:r>
              <a:rPr lang="fa-IR" dirty="0">
                <a:cs typeface="B Yagut" panose="00000400000000000000" pitchFamily="2" charset="-78"/>
              </a:rPr>
              <a:t>و مستعد بیشترین ضایعات </a:t>
            </a:r>
            <a:r>
              <a:rPr lang="fa-IR" dirty="0" smtClean="0">
                <a:cs typeface="B Yagut" panose="00000400000000000000" pitchFamily="2" charset="-78"/>
              </a:rPr>
              <a:t>ممکن است.</a:t>
            </a:r>
          </a:p>
          <a:p>
            <a:pPr algn="justLow" rtl="1">
              <a:lnSpc>
                <a:spcPct val="160000"/>
              </a:lnSpc>
            </a:pPr>
            <a:r>
              <a:rPr lang="fa-IR" dirty="0" smtClean="0">
                <a:cs typeface="B Yagut" panose="00000400000000000000" pitchFamily="2" charset="-78"/>
              </a:rPr>
              <a:t>هر </a:t>
            </a:r>
            <a:r>
              <a:rPr lang="fa-IR" dirty="0">
                <a:cs typeface="B Yagut" panose="00000400000000000000" pitchFamily="2" charset="-78"/>
              </a:rPr>
              <a:t>گونه آسیبی </a:t>
            </a:r>
            <a:r>
              <a:rPr lang="fa-IR" dirty="0" smtClean="0">
                <a:cs typeface="B Yagut" panose="00000400000000000000" pitchFamily="2" charset="-78"/>
              </a:rPr>
              <a:t>در نوجوانی می </a:t>
            </a:r>
            <a:r>
              <a:rPr lang="fa-IR" dirty="0">
                <a:cs typeface="B Yagut" panose="00000400000000000000" pitchFamily="2" charset="-78"/>
              </a:rPr>
              <a:t>تواند اثر دراز مدتی بر سلامتی آنها </a:t>
            </a:r>
            <a:r>
              <a:rPr lang="fa-IR" dirty="0" smtClean="0">
                <a:cs typeface="B Yagut" panose="00000400000000000000" pitchFamily="2" charset="-78"/>
              </a:rPr>
              <a:t>داشته </a:t>
            </a:r>
            <a:r>
              <a:rPr lang="fa-IR" dirty="0">
                <a:cs typeface="B Yagut" panose="00000400000000000000" pitchFamily="2" charset="-78"/>
              </a:rPr>
              <a:t>باشد. </a:t>
            </a:r>
            <a:endParaRPr lang="fa-IR" dirty="0" smtClean="0">
              <a:cs typeface="B Yagut" panose="00000400000000000000" pitchFamily="2" charset="-78"/>
            </a:endParaRPr>
          </a:p>
          <a:p>
            <a:pPr algn="justLow" rtl="1">
              <a:lnSpc>
                <a:spcPct val="160000"/>
              </a:lnSpc>
            </a:pPr>
            <a:endParaRPr lang="fa-IR" dirty="0">
              <a:cs typeface="B Yagut" panose="00000400000000000000" pitchFamily="2" charset="-78"/>
            </a:endParaRPr>
          </a:p>
          <a:p>
            <a:pPr algn="justLow" rtl="1">
              <a:lnSpc>
                <a:spcPct val="160000"/>
              </a:lnSpc>
            </a:pP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743" y="6405789"/>
            <a:ext cx="367514" cy="365125"/>
          </a:xfrm>
        </p:spPr>
        <p:txBody>
          <a:bodyPr/>
          <a:lstStyle/>
          <a:p>
            <a:pPr algn="l" rtl="1"/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pPr algn="l" rtl="1"/>
              <a:t>7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4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27"/>
    </mc:Choice>
    <mc:Fallback xmlns="">
      <p:transition spd="slow" advTm="108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0549"/>
            <a:ext cx="10712355" cy="112598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شاخص هاي تامين سلامتي دانش آموزان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605" y="1296537"/>
            <a:ext cx="9853685" cy="4531057"/>
          </a:xfrm>
        </p:spPr>
        <p:txBody>
          <a:bodyPr>
            <a:normAutofit/>
          </a:bodyPr>
          <a:lstStyle/>
          <a:p>
            <a:pPr algn="r" rtl="1"/>
            <a:endParaRPr lang="fa-IR" dirty="0" smtClean="0"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3200" dirty="0" smtClean="0">
                <a:cs typeface="B Yagut" panose="00000400000000000000" pitchFamily="2" charset="-78"/>
              </a:rPr>
              <a:t>میز و نیمکت های استاندارد</a:t>
            </a:r>
          </a:p>
          <a:p>
            <a:pPr algn="just" rtl="1">
              <a:lnSpc>
                <a:spcPct val="150000"/>
              </a:lnSpc>
            </a:pPr>
            <a:endParaRPr lang="fa-IR" sz="3200" dirty="0" smtClean="0"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3200" dirty="0" smtClean="0">
                <a:cs typeface="B Yagut" panose="00000400000000000000" pitchFamily="2" charset="-78"/>
              </a:rPr>
              <a:t>کوله پشتی استاندارد 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743" y="6405789"/>
            <a:ext cx="367514" cy="365125"/>
          </a:xfrm>
        </p:spPr>
        <p:txBody>
          <a:bodyPr/>
          <a:lstStyle/>
          <a:p>
            <a:pPr algn="l" rtl="1"/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pPr algn="l" rtl="1"/>
              <a:t>8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12" y="1678675"/>
            <a:ext cx="3282611" cy="2521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946" y="2702257"/>
            <a:ext cx="3842007" cy="406865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6"/>
    </mc:Choice>
    <mc:Fallback xmlns="">
      <p:transition spd="slow" advTm="16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0550"/>
            <a:ext cx="10712355" cy="8358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اهمیت </a:t>
            </a:r>
            <a:r>
              <a:rPr lang="fa-IR" sz="4000" dirty="0">
                <a:cs typeface="B Yagut" panose="00000400000000000000" pitchFamily="2" charset="-78"/>
              </a:rPr>
              <a:t>میز و نیمکت های استاندارد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638" y="1165049"/>
            <a:ext cx="11281662" cy="5240740"/>
          </a:xfrm>
        </p:spPr>
        <p:txBody>
          <a:bodyPr>
            <a:normAutofit lnSpcReduction="10000"/>
          </a:bodyPr>
          <a:lstStyle/>
          <a:p>
            <a:pPr algn="just" rtl="1">
              <a:lnSpc>
                <a:spcPct val="160000"/>
              </a:lnSpc>
            </a:pPr>
            <a:r>
              <a:rPr lang="ar-SA" dirty="0" smtClean="0">
                <a:cs typeface="B Yagut" panose="00000400000000000000" pitchFamily="2" charset="-78"/>
              </a:rPr>
              <a:t>بخش </a:t>
            </a:r>
            <a:r>
              <a:rPr lang="ar-SA" dirty="0">
                <a:cs typeface="B Yagut" panose="00000400000000000000" pitchFamily="2" charset="-78"/>
              </a:rPr>
              <a:t>مهمي از سنين </a:t>
            </a:r>
            <a:r>
              <a:rPr lang="ar-SA" dirty="0" smtClean="0">
                <a:cs typeface="B Yagut" panose="00000400000000000000" pitchFamily="2" charset="-78"/>
              </a:rPr>
              <a:t>رشد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ar-SA" dirty="0" smtClean="0">
                <a:cs typeface="B Yagut" panose="00000400000000000000" pitchFamily="2" charset="-78"/>
              </a:rPr>
              <a:t>دانش آموزان</a:t>
            </a:r>
            <a:r>
              <a:rPr lang="fa-IR" dirty="0" smtClean="0">
                <a:cs typeface="B Yagut" panose="00000400000000000000" pitchFamily="2" charset="-78"/>
              </a:rPr>
              <a:t>،</a:t>
            </a:r>
            <a:r>
              <a:rPr lang="ar-SA" dirty="0" smtClean="0">
                <a:cs typeface="B Yagut" panose="00000400000000000000" pitchFamily="2" charset="-78"/>
              </a:rPr>
              <a:t> پشت ميز </a:t>
            </a:r>
            <a:r>
              <a:rPr lang="ar-SA" dirty="0">
                <a:cs typeface="B Yagut" panose="00000400000000000000" pitchFamily="2" charset="-78"/>
              </a:rPr>
              <a:t>و </a:t>
            </a:r>
            <a:r>
              <a:rPr lang="ar-SA" dirty="0" smtClean="0">
                <a:cs typeface="B Yagut" panose="00000400000000000000" pitchFamily="2" charset="-78"/>
              </a:rPr>
              <a:t>نيمكت هاي</a:t>
            </a:r>
            <a:r>
              <a:rPr lang="fa-IR" dirty="0" smtClean="0">
                <a:cs typeface="B Yagut" panose="00000400000000000000" pitchFamily="2" charset="-78"/>
              </a:rPr>
              <a:t>ی که</a:t>
            </a:r>
            <a:r>
              <a:rPr lang="ar-SA" dirty="0" smtClean="0">
                <a:cs typeface="B Yagut" panose="00000400000000000000" pitchFamily="2" charset="-78"/>
              </a:rPr>
              <a:t> معمول</a:t>
            </a:r>
            <a:r>
              <a:rPr lang="fa-IR" dirty="0" smtClean="0">
                <a:cs typeface="B Yagut" panose="00000400000000000000" pitchFamily="2" charset="-78"/>
              </a:rPr>
              <a:t>ا</a:t>
            </a:r>
            <a:r>
              <a:rPr lang="ar-SA" dirty="0" smtClean="0">
                <a:cs typeface="B Yagut" panose="00000400000000000000" pitchFamily="2" charset="-78"/>
              </a:rPr>
              <a:t> </a:t>
            </a:r>
            <a:r>
              <a:rPr lang="ar-SA" dirty="0">
                <a:cs typeface="B Yagut" panose="00000400000000000000" pitchFamily="2" charset="-78"/>
              </a:rPr>
              <a:t>در تمام پايه </a:t>
            </a:r>
            <a:r>
              <a:rPr lang="ar-SA" dirty="0" smtClean="0">
                <a:cs typeface="B Yagut" panose="00000400000000000000" pitchFamily="2" charset="-78"/>
              </a:rPr>
              <a:t>ها </a:t>
            </a:r>
            <a:r>
              <a:rPr lang="ar-SA" dirty="0">
                <a:cs typeface="B Yagut" panose="00000400000000000000" pitchFamily="2" charset="-78"/>
              </a:rPr>
              <a:t>يك شكل و يك اندازه </a:t>
            </a:r>
            <a:r>
              <a:rPr lang="fa-IR" dirty="0" smtClean="0">
                <a:cs typeface="B Yagut" panose="00000400000000000000" pitchFamily="2" charset="-78"/>
              </a:rPr>
              <a:t>ا</a:t>
            </a:r>
            <a:r>
              <a:rPr lang="ar-SA" dirty="0" smtClean="0">
                <a:cs typeface="B Yagut" panose="00000400000000000000" pitchFamily="2" charset="-78"/>
              </a:rPr>
              <a:t>ند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ar-SA" dirty="0" smtClean="0">
                <a:cs typeface="B Yagut" panose="00000400000000000000" pitchFamily="2" charset="-78"/>
              </a:rPr>
              <a:t>و تناسبي با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ar-SA" dirty="0" smtClean="0">
                <a:cs typeface="B Yagut" panose="00000400000000000000" pitchFamily="2" charset="-78"/>
              </a:rPr>
              <a:t>قامت </a:t>
            </a:r>
            <a:r>
              <a:rPr lang="ar-SA" dirty="0">
                <a:cs typeface="B Yagut" panose="00000400000000000000" pitchFamily="2" charset="-78"/>
              </a:rPr>
              <a:t>و </a:t>
            </a:r>
            <a:r>
              <a:rPr lang="ar-SA" dirty="0" smtClean="0">
                <a:cs typeface="B Yagut" panose="00000400000000000000" pitchFamily="2" charset="-78"/>
              </a:rPr>
              <a:t>جثه</a:t>
            </a:r>
            <a:r>
              <a:rPr lang="fa-IR" dirty="0" smtClean="0">
                <a:cs typeface="B Yagut" panose="00000400000000000000" pitchFamily="2" charset="-78"/>
              </a:rPr>
              <a:t> آنان </a:t>
            </a:r>
            <a:r>
              <a:rPr lang="ar-SA" dirty="0" smtClean="0">
                <a:cs typeface="B Yagut" panose="00000400000000000000" pitchFamily="2" charset="-78"/>
              </a:rPr>
              <a:t>ندارد </a:t>
            </a:r>
            <a:r>
              <a:rPr lang="fa-IR" dirty="0" smtClean="0">
                <a:cs typeface="B Yagut" panose="00000400000000000000" pitchFamily="2" charset="-78"/>
              </a:rPr>
              <a:t>می گذرانند</a:t>
            </a:r>
            <a:r>
              <a:rPr lang="ar-SA" dirty="0" smtClean="0">
                <a:cs typeface="B Yagut" panose="00000400000000000000" pitchFamily="2" charset="-78"/>
              </a:rPr>
              <a:t>.</a:t>
            </a:r>
            <a:endParaRPr lang="fa-IR" dirty="0" smtClean="0">
              <a:cs typeface="B Yagut" panose="00000400000000000000" pitchFamily="2" charset="-78"/>
            </a:endParaRPr>
          </a:p>
          <a:p>
            <a:pPr algn="just" rtl="1">
              <a:lnSpc>
                <a:spcPct val="160000"/>
              </a:lnSpc>
            </a:pPr>
            <a:r>
              <a:rPr lang="ar-SA" dirty="0" smtClean="0">
                <a:cs typeface="B Yagut" panose="00000400000000000000" pitchFamily="2" charset="-78"/>
              </a:rPr>
              <a:t>دانش </a:t>
            </a:r>
            <a:r>
              <a:rPr lang="ar-SA" dirty="0">
                <a:cs typeface="B Yagut" panose="00000400000000000000" pitchFamily="2" charset="-78"/>
              </a:rPr>
              <a:t>آموزان </a:t>
            </a:r>
            <a:r>
              <a:rPr lang="fa-IR" dirty="0" smtClean="0">
                <a:cs typeface="B Yagut" panose="00000400000000000000" pitchFamily="2" charset="-78"/>
              </a:rPr>
              <a:t>دوره اول ابتدایی </a:t>
            </a:r>
            <a:r>
              <a:rPr lang="ar-SA" dirty="0" smtClean="0">
                <a:cs typeface="B Yagut" panose="00000400000000000000" pitchFamily="2" charset="-78"/>
              </a:rPr>
              <a:t>هنگام نشستن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ar-SA" dirty="0" smtClean="0">
                <a:cs typeface="B Yagut" panose="00000400000000000000" pitchFamily="2" charset="-78"/>
              </a:rPr>
              <a:t>پاهايشان </a:t>
            </a:r>
            <a:r>
              <a:rPr lang="ar-SA" dirty="0">
                <a:cs typeface="B Yagut" panose="00000400000000000000" pitchFamily="2" charset="-78"/>
              </a:rPr>
              <a:t>به زمين نمي رسد </a:t>
            </a:r>
            <a:r>
              <a:rPr lang="ar-SA" dirty="0" smtClean="0">
                <a:cs typeface="B Yagut" panose="00000400000000000000" pitchFamily="2" charset="-78"/>
              </a:rPr>
              <a:t>.</a:t>
            </a:r>
            <a:endParaRPr lang="fa-IR" dirty="0" smtClean="0">
              <a:cs typeface="B Yagut" panose="00000400000000000000" pitchFamily="2" charset="-78"/>
            </a:endParaRPr>
          </a:p>
          <a:p>
            <a:pPr algn="just" rtl="1">
              <a:lnSpc>
                <a:spcPct val="160000"/>
              </a:lnSpc>
            </a:pPr>
            <a:r>
              <a:rPr lang="fa-IR" dirty="0" smtClean="0">
                <a:cs typeface="B Yagut" panose="00000400000000000000" pitchFamily="2" charset="-78"/>
              </a:rPr>
              <a:t>بدلیل عدم </a:t>
            </a:r>
            <a:r>
              <a:rPr lang="ar-SA" dirty="0" smtClean="0">
                <a:cs typeface="B Yagut" panose="00000400000000000000" pitchFamily="2" charset="-78"/>
              </a:rPr>
              <a:t>فضاي </a:t>
            </a:r>
            <a:r>
              <a:rPr lang="ar-SA" dirty="0">
                <a:cs typeface="B Yagut" panose="00000400000000000000" pitchFamily="2" charset="-78"/>
              </a:rPr>
              <a:t>کافي براي </a:t>
            </a:r>
            <a:r>
              <a:rPr lang="ar-SA" dirty="0" smtClean="0">
                <a:cs typeface="B Yagut" panose="00000400000000000000" pitchFamily="2" charset="-78"/>
              </a:rPr>
              <a:t>کيف </a:t>
            </a:r>
            <a:r>
              <a:rPr lang="ar-SA" dirty="0">
                <a:cs typeface="B Yagut" panose="00000400000000000000" pitchFamily="2" charset="-78"/>
              </a:rPr>
              <a:t>دانش آموزان در </a:t>
            </a:r>
            <a:r>
              <a:rPr lang="ar-SA" dirty="0" smtClean="0">
                <a:cs typeface="B Yagut" panose="00000400000000000000" pitchFamily="2" charset="-78"/>
              </a:rPr>
              <a:t>کلاس</a:t>
            </a:r>
            <a:r>
              <a:rPr lang="fa-IR" dirty="0" smtClean="0">
                <a:cs typeface="B Yagut" panose="00000400000000000000" pitchFamily="2" charset="-78"/>
              </a:rPr>
              <a:t> دو مشکل ایجاد می کند :</a:t>
            </a:r>
          </a:p>
          <a:p>
            <a:pPr marL="0" indent="0" algn="just" rtl="1">
              <a:lnSpc>
                <a:spcPct val="16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  ا- </a:t>
            </a:r>
            <a:r>
              <a:rPr lang="ar-SA" dirty="0">
                <a:cs typeface="B Yagut" panose="00000400000000000000" pitchFamily="2" charset="-78"/>
              </a:rPr>
              <a:t>کاهش فضا براي </a:t>
            </a:r>
            <a:r>
              <a:rPr lang="ar-SA" dirty="0" smtClean="0">
                <a:cs typeface="B Yagut" panose="00000400000000000000" pitchFamily="2" charset="-78"/>
              </a:rPr>
              <a:t>نشستن</a:t>
            </a:r>
            <a:endParaRPr lang="fa-IR" dirty="0" smtClean="0"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60000"/>
              </a:lnSpc>
              <a:buNone/>
            </a:pPr>
            <a:r>
              <a:rPr lang="ar-SA" dirty="0" smtClean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 2- </a:t>
            </a:r>
            <a:r>
              <a:rPr lang="ar-SA" dirty="0" smtClean="0">
                <a:cs typeface="B Yagut" panose="00000400000000000000" pitchFamily="2" charset="-78"/>
              </a:rPr>
              <a:t>قراردادن </a:t>
            </a:r>
            <a:r>
              <a:rPr lang="ar-SA" dirty="0">
                <a:cs typeface="B Yagut" panose="00000400000000000000" pitchFamily="2" charset="-78"/>
              </a:rPr>
              <a:t>کيف در پشت سر </a:t>
            </a:r>
            <a:r>
              <a:rPr lang="fa-IR" dirty="0" smtClean="0">
                <a:cs typeface="B Yagut" panose="00000400000000000000" pitchFamily="2" charset="-78"/>
              </a:rPr>
              <a:t>که</a:t>
            </a:r>
            <a:r>
              <a:rPr lang="ar-SA" dirty="0" smtClean="0">
                <a:cs typeface="B Yagut" panose="00000400000000000000" pitchFamily="2" charset="-78"/>
              </a:rPr>
              <a:t> </a:t>
            </a:r>
            <a:r>
              <a:rPr lang="ar-SA" dirty="0">
                <a:cs typeface="B Yagut" panose="00000400000000000000" pitchFamily="2" charset="-78"/>
              </a:rPr>
              <a:t>در </a:t>
            </a:r>
            <a:r>
              <a:rPr lang="ar-SA" dirty="0" smtClean="0">
                <a:cs typeface="B Yagut" panose="00000400000000000000" pitchFamily="2" charset="-78"/>
              </a:rPr>
              <a:t>درازمدت ايجاد </a:t>
            </a:r>
            <a:r>
              <a:rPr lang="ar-SA" dirty="0">
                <a:cs typeface="B Yagut" panose="00000400000000000000" pitchFamily="2" charset="-78"/>
              </a:rPr>
              <a:t>دردهاي کمر ، تغيير شكل انحناي </a:t>
            </a:r>
            <a:r>
              <a:rPr lang="fa-IR" dirty="0" smtClean="0">
                <a:cs typeface="B Yagut" panose="00000400000000000000" pitchFamily="2" charset="-78"/>
              </a:rPr>
              <a:t>                    </a:t>
            </a:r>
            <a:r>
              <a:rPr lang="ar-SA" dirty="0" smtClean="0">
                <a:cs typeface="B Yagut" panose="00000400000000000000" pitchFamily="2" charset="-78"/>
              </a:rPr>
              <a:t>ستون </a:t>
            </a:r>
            <a:r>
              <a:rPr lang="ar-SA" dirty="0">
                <a:cs typeface="B Yagut" panose="00000400000000000000" pitchFamily="2" charset="-78"/>
              </a:rPr>
              <a:t>فقرات </a:t>
            </a:r>
            <a:r>
              <a:rPr lang="fa-IR" dirty="0" smtClean="0">
                <a:cs typeface="B Yagut" panose="00000400000000000000" pitchFamily="2" charset="-78"/>
              </a:rPr>
              <a:t>می کن</a:t>
            </a:r>
            <a:r>
              <a:rPr lang="ar-SA" dirty="0" smtClean="0">
                <a:cs typeface="B Yagut" panose="00000400000000000000" pitchFamily="2" charset="-78"/>
              </a:rPr>
              <a:t>د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743" y="6405789"/>
            <a:ext cx="367514" cy="365125"/>
          </a:xfrm>
        </p:spPr>
        <p:txBody>
          <a:bodyPr/>
          <a:lstStyle/>
          <a:p>
            <a:pPr algn="l" rtl="1"/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pPr algn="l" rtl="1"/>
              <a:t>9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19"/>
    </mc:Choice>
    <mc:Fallback xmlns="">
      <p:transition spd="slow" advTm="126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زنجان</_x062f__x0627__x0646__x0634__x06af__x0627__x0647_>
    <_x0646__x0648__x0639__x0020__x062d__x06cc__x0637__x0647_ xmlns="12fdc5dc-769e-4543-b10d-fbea3dac4417">مراقبت‌هاي ادغام يافته سلامت نوجوانان و مدارس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5NN7CDR5NKU2-831-1345</_dlc_DocId>
    <_dlc_DocIdUrl xmlns="1047730d-92e1-4018-9084-d932fd3a7f58">
      <Url>http://www.health.gov.ir/hnd/_layouts/DocIdRedir.aspx?ID=5NN7CDR5NKU2-831-1345</Url>
      <Description>5NN7CDR5NKU2-831-1345</Description>
    </_dlc_DocIdUrl>
  </documentManagement>
</p:properties>
</file>

<file path=customXml/itemProps1.xml><?xml version="1.0" encoding="utf-8"?>
<ds:datastoreItem xmlns:ds="http://schemas.openxmlformats.org/officeDocument/2006/customXml" ds:itemID="{AA918122-A679-4176-A88B-B257BDDE2F82}"/>
</file>

<file path=customXml/itemProps2.xml><?xml version="1.0" encoding="utf-8"?>
<ds:datastoreItem xmlns:ds="http://schemas.openxmlformats.org/officeDocument/2006/customXml" ds:itemID="{6A257E04-CA84-491C-A660-C767F79E5D15}"/>
</file>

<file path=customXml/itemProps3.xml><?xml version="1.0" encoding="utf-8"?>
<ds:datastoreItem xmlns:ds="http://schemas.openxmlformats.org/officeDocument/2006/customXml" ds:itemID="{8DFA17F4-4EBE-4A4D-BAFE-E8524D1EAC1F}"/>
</file>

<file path=customXml/itemProps4.xml><?xml version="1.0" encoding="utf-8"?>
<ds:datastoreItem xmlns:ds="http://schemas.openxmlformats.org/officeDocument/2006/customXml" ds:itemID="{7784E815-262A-42E1-AB5D-F07279C1D5B7}"/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1715</Words>
  <Application>Microsoft Office PowerPoint</Application>
  <PresentationFormat>Widescreen</PresentationFormat>
  <Paragraphs>186</Paragraphs>
  <Slides>30</Slides>
  <Notes>1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B Tir</vt:lpstr>
      <vt:lpstr>B Yagut</vt:lpstr>
      <vt:lpstr>Calibri</vt:lpstr>
      <vt:lpstr>Calibri Light</vt:lpstr>
      <vt:lpstr>Times New Roman</vt:lpstr>
      <vt:lpstr>Office Theme</vt:lpstr>
      <vt:lpstr>مراقبتهای ادغام یافته سلامت نوجوانان ومدارس</vt:lpstr>
      <vt:lpstr>مشخصات سند</vt:lpstr>
      <vt:lpstr> اهداف آموزشی </vt:lpstr>
      <vt:lpstr> ادامه - اهداف آموزشی </vt:lpstr>
      <vt:lpstr>فهرست عناوین  </vt:lpstr>
      <vt:lpstr>تعریف و اهمیت موضوع</vt:lpstr>
      <vt:lpstr>ادامه- اهمیت موضوع</vt:lpstr>
      <vt:lpstr>شاخص هاي تامين سلامتي دانش آموزان</vt:lpstr>
      <vt:lpstr>اهمیت میز و نیمکت های استاندارد </vt:lpstr>
      <vt:lpstr> میز و نیمکت استاندارد </vt:lpstr>
      <vt:lpstr> نکات لازم در ارگونومی نیمکت مدرسه  </vt:lpstr>
      <vt:lpstr>اهمیت کوله پشتی دانش آموزان </vt:lpstr>
      <vt:lpstr>پیشگیری ازاختلالات مرتبط با کوله پشتی </vt:lpstr>
      <vt:lpstr>ادامه -پیشگیری ازاختلالات مرتبط با کوله پشتی </vt:lpstr>
      <vt:lpstr>ادامه -پیشگیری ازاختلالات</vt:lpstr>
      <vt:lpstr>ادامه- پیشگیری ازاختلالات</vt:lpstr>
      <vt:lpstr>ادامه- پیشگیری ازاختلالات</vt:lpstr>
      <vt:lpstr>هنگام خرید کوله پشتی دقت کنید</vt:lpstr>
      <vt:lpstr>PowerPoint Presentation</vt:lpstr>
      <vt:lpstr>ستون فقرات</vt:lpstr>
      <vt:lpstr>قوز(کيفوز) </vt:lpstr>
      <vt:lpstr>گودپشتي(لوردوز) </vt:lpstr>
      <vt:lpstr>انحراف ستون مهره ها(اسكوليوز) </vt:lpstr>
      <vt:lpstr>PowerPoint Presentation</vt:lpstr>
      <vt:lpstr>PowerPoint Presentation</vt:lpstr>
      <vt:lpstr>وظایف ما در ارگونومی و سلامت</vt:lpstr>
      <vt:lpstr>خلاصه و نتیجه گیری</vt:lpstr>
      <vt:lpstr>پرسش و تمرین </vt:lpstr>
      <vt:lpstr>فهرست منابع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شاخص تامین سلامتی دانش آموزان (1 )</dc:title>
  <dc:creator>fatemeh shakeri</dc:creator>
  <cp:lastModifiedBy>HCZ</cp:lastModifiedBy>
  <cp:revision>266</cp:revision>
  <dcterms:created xsi:type="dcterms:W3CDTF">2020-04-20T07:29:17Z</dcterms:created>
  <dcterms:modified xsi:type="dcterms:W3CDTF">2020-09-27T09:00:00Z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8af93138-ebb1-4903-aac2-b240a3993396</vt:lpwstr>
  </property>
</Properties>
</file>